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8"/>
  </p:notesMasterIdLst>
  <p:sldIdLst>
    <p:sldId id="256" r:id="rId2"/>
    <p:sldId id="274" r:id="rId3"/>
    <p:sldId id="269" r:id="rId4"/>
    <p:sldId id="275" r:id="rId5"/>
    <p:sldId id="258" r:id="rId6"/>
    <p:sldId id="257" r:id="rId7"/>
    <p:sldId id="264" r:id="rId8"/>
    <p:sldId id="270" r:id="rId9"/>
    <p:sldId id="285" r:id="rId10"/>
    <p:sldId id="259" r:id="rId11"/>
    <p:sldId id="286" r:id="rId12"/>
    <p:sldId id="268" r:id="rId13"/>
    <p:sldId id="284" r:id="rId14"/>
    <p:sldId id="280" r:id="rId15"/>
    <p:sldId id="281" r:id="rId16"/>
    <p:sldId id="266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66"/>
    <a:srgbClr val="000099"/>
    <a:srgbClr val="FFFFCC"/>
    <a:srgbClr val="00FF00"/>
    <a:srgbClr val="FFCCFF"/>
    <a:srgbClr val="000000"/>
    <a:srgbClr val="F8F8F8"/>
    <a:srgbClr val="FFFF66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60529" autoAdjust="0"/>
  </p:normalViewPr>
  <p:slideViewPr>
    <p:cSldViewPr>
      <p:cViewPr varScale="1">
        <p:scale>
          <a:sx n="67" d="100"/>
          <a:sy n="67" d="100"/>
        </p:scale>
        <p:origin x="279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bach.oard.northwestern.edu\departments\Corporate%20Relations\Corporations\B\Baxter\Baxter%20giving%20at%20NU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585609231278498E-2"/>
          <c:y val="0.312683660778867"/>
          <c:w val="0.38097231089357098"/>
          <c:h val="0.59885400877631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CR activity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Comprehensive relationships - all corporate resources are sought after</c:v>
                </c:pt>
                <c:pt idx="1">
                  <c:v>Philanthropic relationships only - no interest in other industry collaborations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0.77500000000000002</c:v>
                </c:pt>
                <c:pt idx="1">
                  <c:v>0.22500000000000001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49436464023078203"/>
          <c:y val="0.31622139575129798"/>
          <c:w val="0.47768555957532299"/>
          <c:h val="0.57416587912016603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bg1"/>
                </a:solidFill>
              </a:defRPr>
            </a:pPr>
            <a:r>
              <a:rPr lang="en-US" sz="1400" baseline="0" dirty="0" smtClean="0">
                <a:solidFill>
                  <a:schemeClr val="bg1"/>
                </a:solidFill>
              </a:rPr>
              <a:t>Company X philanthropic giving over  15 yr</a:t>
            </a:r>
            <a:endParaRPr lang="en-US" sz="1400" baseline="0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176030062214445"/>
          <c:y val="1.04883655533996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numRef>
              <c:f>'all years'!$A$58:$A$72</c:f>
              <c:numCache>
                <c:formatCode>General</c:formatCode>
                <c:ptCount val="1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</c:numCache>
            </c:numRef>
          </c:cat>
          <c:val>
            <c:numRef>
              <c:f>'all years'!$B$58:$B$72</c:f>
              <c:numCache>
                <c:formatCode>_(* #,##0.00_);_(* \(#,##0.00\);_(* "-"??_);_(@_)</c:formatCode>
                <c:ptCount val="15"/>
                <c:pt idx="0" formatCode="_(&quot;$&quot;* #,##0.00_);_(&quot;$&quot;* \(#,##0.00\);_(&quot;$&quot;* &quot;-&quot;??_);_(@_)">
                  <c:v>7000</c:v>
                </c:pt>
                <c:pt idx="1">
                  <c:v>0</c:v>
                </c:pt>
                <c:pt idx="2" formatCode="_(&quot;$&quot;* #,##0.00_);_(&quot;$&quot;* \(#,##0.00\);_(&quot;$&quot;* &quot;-&quot;??_);_(@_)">
                  <c:v>30000</c:v>
                </c:pt>
                <c:pt idx="3" formatCode="_(&quot;$&quot;* #,##0.00_);_(&quot;$&quot;* \(#,##0.00\);_(&quot;$&quot;* &quot;-&quot;??_);_(@_)">
                  <c:v>425</c:v>
                </c:pt>
                <c:pt idx="4" formatCode="_(&quot;$&quot;* #,##0.00_);_(&quot;$&quot;* \(#,##0.00\);_(&quot;$&quot;* &quot;-&quot;??_);_(@_)">
                  <c:v>25500</c:v>
                </c:pt>
                <c:pt idx="5" formatCode="_(&quot;$&quot;* #,##0.00_);_(&quot;$&quot;* \(#,##0.00\);_(&quot;$&quot;* &quot;-&quot;??_);_(@_)">
                  <c:v>1200</c:v>
                </c:pt>
                <c:pt idx="6" formatCode="_(&quot;$&quot;* #,##0.00_);_(&quot;$&quot;* \(#,##0.00\);_(&quot;$&quot;* &quot;-&quot;??_);_(@_)">
                  <c:v>38000</c:v>
                </c:pt>
                <c:pt idx="7" formatCode="_(&quot;$&quot;* #,##0.00_);_(&quot;$&quot;* \(#,##0.00\);_(&quot;$&quot;* &quot;-&quot;??_);_(@_)">
                  <c:v>25000</c:v>
                </c:pt>
                <c:pt idx="8" formatCode="_(&quot;$&quot;* #,##0.00_);_(&quot;$&quot;* \(#,##0.00\);_(&quot;$&quot;* &quot;-&quot;??_);_(@_)">
                  <c:v>10355.6</c:v>
                </c:pt>
                <c:pt idx="9">
                  <c:v>0</c:v>
                </c:pt>
                <c:pt idx="10" formatCode="_(&quot;$&quot;* #,##0.00_);_(&quot;$&quot;* \(#,##0.00\);_(&quot;$&quot;* &quot;-&quot;??_);_(@_)">
                  <c:v>10000</c:v>
                </c:pt>
                <c:pt idx="11" formatCode="_(&quot;$&quot;* #,##0.00_);_(&quot;$&quot;* \(#,##0.00\);_(&quot;$&quot;* &quot;-&quot;??_);_(@_)">
                  <c:v>30000</c:v>
                </c:pt>
                <c:pt idx="12" formatCode="_(&quot;$&quot;* #,##0.00_);_(&quot;$&quot;* \(#,##0.00\);_(&quot;$&quot;* &quot;-&quot;??_);_(@_)">
                  <c:v>53750</c:v>
                </c:pt>
                <c:pt idx="13" formatCode="_(&quot;$&quot;* #,##0.00_);_(&quot;$&quot;* \(#,##0.00\);_(&quot;$&quot;* &quot;-&quot;??_);_(@_)">
                  <c:v>66250</c:v>
                </c:pt>
                <c:pt idx="14" formatCode="_(&quot;$&quot;* #,##0.00_);_(&quot;$&quot;* \(#,##0.00\);_(&quot;$&quot;* &quot;-&quot;??_);_(@_)">
                  <c:v>19000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6348880"/>
        <c:axId val="276349272"/>
      </c:barChart>
      <c:catAx>
        <c:axId val="27634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76349272"/>
        <c:crosses val="autoZero"/>
        <c:auto val="1"/>
        <c:lblAlgn val="ctr"/>
        <c:lblOffset val="100"/>
        <c:noMultiLvlLbl val="0"/>
      </c:catAx>
      <c:valAx>
        <c:axId val="276349272"/>
        <c:scaling>
          <c:orientation val="minMax"/>
        </c:scaling>
        <c:delete val="0"/>
        <c:axPos val="l"/>
        <c:majorGridlines/>
        <c:numFmt formatCode="_(&quot;$&quot;* #,##0.00_);_(&quot;$&quot;* \(#,##0.00\);_(&quot;$&quot;* &quot;-&quot;??_);_(@_)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76348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945437108822899"/>
          <c:y val="0.13927320973857699"/>
          <c:w val="0.53701424079415805"/>
          <c:h val="0.81959332556898501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explosion val="21"/>
          <c:dLbls>
            <c:dLbl>
              <c:idx val="2"/>
              <c:layout>
                <c:manualLayout>
                  <c:x val="1.4851485148514899E-2"/>
                  <c:y val="1.5110931489773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aseline="0"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Career services</c:v>
                </c:pt>
                <c:pt idx="1">
                  <c:v>Schools</c:v>
                </c:pt>
                <c:pt idx="2">
                  <c:v>Ecomonic development</c:v>
                </c:pt>
                <c:pt idx="3">
                  <c:v>etc…</c:v>
                </c:pt>
                <c:pt idx="4">
                  <c:v>Executive education</c:v>
                </c:pt>
                <c:pt idx="5">
                  <c:v>Student groups</c:v>
                </c:pt>
                <c:pt idx="6">
                  <c:v>Sponsored programs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168914928716999"/>
          <c:y val="0.23857757363662899"/>
          <c:w val="0.53306318572844003"/>
          <c:h val="0.701494167395742"/>
        </c:manualLayout>
      </c:layout>
      <c:radarChart>
        <c:rada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2010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pPr>
              <a:solidFill>
                <a:schemeClr val="accent4">
                  <a:lumMod val="20000"/>
                  <a:lumOff val="80000"/>
                </a:schemeClr>
              </a:solidFill>
              <a:ln>
                <a:solidFill>
                  <a:srgbClr val="FFFF00"/>
                </a:solidFill>
              </a:ln>
            </c:spPr>
          </c:marker>
          <c:cat>
            <c:strRef>
              <c:f>Sheet1!$A$2:$A$14</c:f>
              <c:strCache>
                <c:ptCount val="13"/>
                <c:pt idx="0">
                  <c:v>Total corporate resources over a 3-year rolling average</c:v>
                </c:pt>
                <c:pt idx="1">
                  <c:v>Multi-disciplinary opportunities</c:v>
                </c:pt>
                <c:pt idx="2">
                  <c:v>Internal collaborations</c:v>
                </c:pt>
                <c:pt idx="3">
                  <c:v>Relationship knowledge</c:v>
                </c:pt>
                <c:pt idx="4">
                  <c:v># of partners</c:v>
                </c:pt>
                <c:pt idx="5">
                  <c:v># of visits to/from campus</c:v>
                </c:pt>
                <c:pt idx="6">
                  <c:v>Gift $</c:v>
                </c:pt>
                <c:pt idx="7">
                  <c:v>Sponsored Research $</c:v>
                </c:pt>
                <c:pt idx="8">
                  <c:v>Co-op/grad student placement</c:v>
                </c:pt>
                <c:pt idx="9">
                  <c:v>Development of mutually beneficial strategies</c:v>
                </c:pt>
                <c:pt idx="10">
                  <c:v># sponsored research agreements</c:v>
                </c:pt>
                <c:pt idx="11">
                  <c:v>Matching gifts</c:v>
                </c:pt>
                <c:pt idx="12">
                  <c:v># touch-points per company 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6</c:v>
                </c:pt>
                <c:pt idx="9">
                  <c:v>5</c:v>
                </c:pt>
                <c:pt idx="10">
                  <c:v>3</c:v>
                </c:pt>
                <c:pt idx="11">
                  <c:v>3</c:v>
                </c:pt>
                <c:pt idx="12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ln>
              <a:solidFill>
                <a:schemeClr val="accent6">
                  <a:lumMod val="60000"/>
                  <a:lumOff val="40000"/>
                </a:schemeClr>
              </a:solidFill>
              <a:prstDash val="sysDash"/>
            </a:ln>
          </c:spPr>
          <c:marker>
            <c:spPr>
              <a:ln>
                <a:solidFill>
                  <a:schemeClr val="accent6">
                    <a:lumMod val="60000"/>
                    <a:lumOff val="40000"/>
                  </a:schemeClr>
                </a:solidFill>
                <a:prstDash val="sysDash"/>
              </a:ln>
            </c:spPr>
          </c:marker>
          <c:cat>
            <c:strRef>
              <c:f>Sheet1!$A$2:$A$14</c:f>
              <c:strCache>
                <c:ptCount val="13"/>
                <c:pt idx="0">
                  <c:v>Total corporate resources over a 3-year rolling average</c:v>
                </c:pt>
                <c:pt idx="1">
                  <c:v>Multi-disciplinary opportunities</c:v>
                </c:pt>
                <c:pt idx="2">
                  <c:v>Internal collaborations</c:v>
                </c:pt>
                <c:pt idx="3">
                  <c:v>Relationship knowledge</c:v>
                </c:pt>
                <c:pt idx="4">
                  <c:v># of partners</c:v>
                </c:pt>
                <c:pt idx="5">
                  <c:v># of visits to/from campus</c:v>
                </c:pt>
                <c:pt idx="6">
                  <c:v>Gift $</c:v>
                </c:pt>
                <c:pt idx="7">
                  <c:v>Sponsored Research $</c:v>
                </c:pt>
                <c:pt idx="8">
                  <c:v>Co-op/grad student placement</c:v>
                </c:pt>
                <c:pt idx="9">
                  <c:v>Development of mutually beneficial strategies</c:v>
                </c:pt>
                <c:pt idx="10">
                  <c:v># sponsored research agreements</c:v>
                </c:pt>
                <c:pt idx="11">
                  <c:v>Matching gifts</c:v>
                </c:pt>
                <c:pt idx="12">
                  <c:v># touch-points per company 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4</c:v>
                </c:pt>
                <c:pt idx="1">
                  <c:v>4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4</c:v>
                </c:pt>
                <c:pt idx="8">
                  <c:v>6</c:v>
                </c:pt>
                <c:pt idx="9">
                  <c:v>5</c:v>
                </c:pt>
                <c:pt idx="10">
                  <c:v>4</c:v>
                </c:pt>
                <c:pt idx="11">
                  <c:v>4</c:v>
                </c:pt>
                <c:pt idx="1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77614720"/>
        <c:axId val="277615112"/>
      </c:radarChart>
      <c:catAx>
        <c:axId val="277614720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600" b="1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  <c:crossAx val="277615112"/>
        <c:crosses val="autoZero"/>
        <c:auto val="1"/>
        <c:lblAlgn val="ctr"/>
        <c:lblOffset val="100"/>
        <c:noMultiLvlLbl val="0"/>
      </c:catAx>
      <c:valAx>
        <c:axId val="27761511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77614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2192192192192303E-3"/>
          <c:y val="0.375969584684268"/>
          <c:w val="0.101891891891892"/>
          <c:h val="9.511965416087700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402CBD3-1ED5-421E-BA4C-CA76B109AE51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9CD1969-C93D-4643-9C40-BDED4A748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210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Many research universities are heavily dependent on federal funding for research activities.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Universities are struggling to expand all sources of support and thinking more about corporate sector.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Understanding how to develop and maximize corporate collaborations in this uncertain funding environment is critical.</a:t>
            </a:r>
          </a:p>
          <a:p>
            <a:endParaRPr lang="en-US" baseline="0" dirty="0" smtClean="0"/>
          </a:p>
          <a:p>
            <a:pPr marL="0" indent="0">
              <a:buFont typeface="Arial" pitchFamily="34" charset="0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NACRO has identified Five Essential Elements of successful 21</a:t>
            </a:r>
            <a:r>
              <a:rPr lang="en-US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Century university corporate relations programs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Generate the most overall value possible to our institutions: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fellowships, research funding, access to highly specialized facilities, in-kind gifts, jobs and internships for students, participants in executive education programs, licensing income, corporate foundation funding, event sponsorship, and more.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Institutional Support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Mutual Benefits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One-stop shopping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Integrated Research Development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Campus Coordination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NACRO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focused 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Essential Elements instead of a specific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model or structure.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Elements are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intended to be useful for a wide range of universities, as they can be adapted and implemented in numerous ways. </a:t>
            </a: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D1969-C93D-4643-9C40-BDED4A7483B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48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Relationship Nexus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Companies want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single point of entry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 guided to campus resources relevant to their needs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CR office/program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uniquely positioned to serve as this central hub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bias towards any single campus unit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provide personalized services tailored to the needs and interests of each corporation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facilitator not a gatekeeper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Stewardship and record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keeping in a central point.</a:t>
            </a:r>
            <a:endParaRPr lang="en-US" sz="1200" dirty="0" smtClean="0">
              <a:solidFill>
                <a:schemeClr val="bg1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“When industries need to work with a university, it is preferred to have a single focal point, or comprehensive corporate relations office, that knows the research and faculty best to efficiently and effectively help achieve a common goal. Without this, there is a slowly converging effort of multiple corporate and academic personnel redundantly discussing needs and approaches, causing a loss of valuable time and efforts.” </a:t>
            </a:r>
            <a:r>
              <a:rPr lang="en-US" sz="1200" i="1" dirty="0" smtClean="0">
                <a:solidFill>
                  <a:schemeClr val="bg1"/>
                </a:solidFill>
              </a:rPr>
              <a:t>Richard Shelton, Northrop Grumman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corporation can enter the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Relationship Nexus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 any point.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prescribed linear progression from one point of engagement to the next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each additional interaction, the relationship between the company and the university deepens</a:t>
            </a:r>
            <a:endParaRPr lang="en-US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/>
              <a:t>single academic-scientist-to-industrial-scientist relationships will continue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/>
              <a:t>corporate relations focus on</a:t>
            </a:r>
            <a:r>
              <a:rPr lang="en-US" sz="1200" baseline="0" dirty="0" smtClean="0"/>
              <a:t> </a:t>
            </a:r>
            <a:r>
              <a:rPr lang="en-US" sz="1200" dirty="0" smtClean="0"/>
              <a:t>beyond a single-transaction experience.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/>
              <a:t>linkage and communication with all areas of the university</a:t>
            </a:r>
            <a:r>
              <a:rPr lang="en-US" sz="1200" baseline="0" dirty="0" smtClean="0"/>
              <a:t> (</a:t>
            </a:r>
            <a:r>
              <a:rPr lang="en-US" sz="1200" dirty="0" smtClean="0"/>
              <a:t>research support, student recruiting, economic development, executive education, IP, licensing,</a:t>
            </a:r>
            <a:r>
              <a:rPr lang="en-US" sz="1200" baseline="0" dirty="0" smtClean="0"/>
              <a:t> </a:t>
            </a:r>
            <a:r>
              <a:rPr lang="en-US" sz="1200" dirty="0" smtClean="0"/>
              <a:t>procurement and vendor relations, sponsored research contracts, etc.)</a:t>
            </a:r>
            <a:endParaRPr lang="en-US" b="1" i="0" dirty="0" smtClean="0"/>
          </a:p>
          <a:p>
            <a:endParaRPr lang="en-US" b="1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D1969-C93D-4643-9C40-BDED4A7483B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184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the Office of Research Administration/TTO/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OGC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 responsible for negotiating sponsored research agreements,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corporate relations office can play an important role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identifying companies with sponsored research needs. </a:t>
            </a:r>
            <a:endParaRPr lang="en-US" sz="1200" dirty="0" smtClean="0"/>
          </a:p>
          <a:p>
            <a:r>
              <a:rPr lang="en-US" b="1" i="0" baseline="0" dirty="0" smtClean="0"/>
              <a:t> </a:t>
            </a:r>
            <a:endParaRPr lang="en-US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identify partners for federal funding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academic-industry partnerships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(NSF GOALI,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various NIH Academic-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Insudstrial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Partnerships)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is likelihood that the university will receive philanthropic dollars increases because of the deepening relationship. </a:t>
            </a:r>
          </a:p>
          <a:p>
            <a:endParaRPr lang="en-US" b="1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D1969-C93D-4643-9C40-BDED4A7483B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374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likelihood that the university will receive philanthropic dollars increases greatly due to the deepening relationship.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much hard data, a lot of anecdotal data: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 university analyzed its corporate relationships over the past five years and discovered that after sponsored research agreements were signed, company philanthropy generally increased.</a:t>
            </a:r>
          </a:p>
          <a:p>
            <a:r>
              <a:rPr lang="en-US" dirty="0" smtClean="0"/>
              <a:t>Illustrated</a:t>
            </a:r>
            <a:r>
              <a:rPr lang="en-US" baseline="0" dirty="0" smtClean="0"/>
              <a:t> here:</a:t>
            </a:r>
            <a:endParaRPr lang="en-US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Prior</a:t>
            </a:r>
            <a:r>
              <a:rPr lang="en-US" baseline="0" dirty="0" smtClean="0"/>
              <a:t> to 2007 unpredictable single gifts dependent on specific individuals at university and company.  Nothing strategic or systematic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/>
              <a:t>Post 2007 – early to speculate, but multiple touch points at university, consistent, room for growth and more involvement, as the company learns where to invest.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D1969-C93D-4643-9C40-BDED4A7483B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93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300" dirty="0" smtClean="0"/>
              <a:t>In order to achieve</a:t>
            </a:r>
            <a:r>
              <a:rPr lang="en-US" sz="1300" baseline="0" dirty="0" smtClean="0"/>
              <a:t> strategic alliances –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300" baseline="0" dirty="0" smtClean="0"/>
              <a:t>CAMPUS COORDINATION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300" baseline="0" dirty="0" smtClean="0"/>
              <a:t>internal collaborations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300" baseline="0" dirty="0" smtClean="0"/>
              <a:t>Lots of regular communication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300" baseline="0" dirty="0" smtClean="0"/>
              <a:t>Information sharing</a:t>
            </a:r>
          </a:p>
          <a:p>
            <a:endParaRPr lang="en-US" sz="1300" baseline="0" dirty="0" smtClean="0"/>
          </a:p>
          <a:p>
            <a:r>
              <a:rPr lang="en-US" sz="1300" b="1" dirty="0" smtClean="0"/>
              <a:t>Communication</a:t>
            </a:r>
            <a:r>
              <a:rPr lang="en-US" sz="1300" b="1" baseline="0" dirty="0" smtClean="0"/>
              <a:t>/discussion forums</a:t>
            </a:r>
            <a:r>
              <a:rPr lang="en-US" sz="1300" baseline="0" dirty="0" smtClean="0"/>
              <a:t> with </a:t>
            </a:r>
            <a:r>
              <a:rPr lang="en-US" sz="1300" dirty="0" smtClean="0"/>
              <a:t>deans</a:t>
            </a:r>
            <a:r>
              <a:rPr lang="en-US" sz="1300" dirty="0"/>
              <a:t>; university administration; faculty members; and staff</a:t>
            </a:r>
          </a:p>
          <a:p>
            <a:r>
              <a:rPr lang="en-US" sz="1300" dirty="0"/>
              <a:t>from athletics, alumni association, career center, development, governmental affairs, sponsored research,</a:t>
            </a:r>
          </a:p>
          <a:p>
            <a:r>
              <a:rPr lang="en-US" sz="1300" dirty="0"/>
              <a:t>and technology transfer. </a:t>
            </a:r>
            <a:endParaRPr lang="en-US" sz="1300" dirty="0" smtClean="0"/>
          </a:p>
          <a:p>
            <a:r>
              <a:rPr lang="en-US" sz="1300" b="1" dirty="0" smtClean="0"/>
              <a:t>Goal: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Both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coordinate corporate activity and share top corporate prospects and strategy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Both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share information such as recruiting schedules, executive speaking engagements, corporate lists, vendor lists, sponsored research lists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Both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 policies to prevent duplication of efforts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Both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dirty="0" smtClean="0"/>
              <a:t>Example</a:t>
            </a:r>
            <a:r>
              <a:rPr lang="en-US" sz="1300" baseline="0" dirty="0" smtClean="0"/>
              <a:t> of informal quarterly forum at Northwestern (the Corporate Liaison Network – People at NU that interact with companies).</a:t>
            </a:r>
          </a:p>
          <a:p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D1969-C93D-4643-9C40-BDED4A7483B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631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300" dirty="0"/>
              <a:t>Traditional practice for corporate relations performance tends to follow the funding pipeline maxim:</a:t>
            </a:r>
          </a:p>
          <a:p>
            <a:r>
              <a:rPr lang="en-US" sz="1300" dirty="0"/>
              <a:t>contacts yield </a:t>
            </a:r>
            <a:r>
              <a:rPr lang="en-US" sz="1300" dirty="0" smtClean="0"/>
              <a:t>visits</a:t>
            </a:r>
          </a:p>
          <a:p>
            <a:r>
              <a:rPr lang="en-US" sz="1300" dirty="0" smtClean="0"/>
              <a:t>visits </a:t>
            </a:r>
            <a:r>
              <a:rPr lang="en-US" sz="1300" dirty="0"/>
              <a:t>yield opportunities for proposal </a:t>
            </a:r>
            <a:r>
              <a:rPr lang="en-US" sz="1300" dirty="0" smtClean="0"/>
              <a:t>development</a:t>
            </a:r>
          </a:p>
          <a:p>
            <a:r>
              <a:rPr lang="en-US" sz="1300" dirty="0" smtClean="0"/>
              <a:t>proposals </a:t>
            </a:r>
            <a:r>
              <a:rPr lang="en-US" sz="1300" dirty="0"/>
              <a:t>yield revenue. </a:t>
            </a:r>
            <a:endParaRPr lang="en-US" sz="1300" dirty="0" smtClean="0"/>
          </a:p>
          <a:p>
            <a:r>
              <a:rPr lang="en-US" sz="1300" dirty="0" smtClean="0">
                <a:sym typeface="Wingdings" pitchFamily="2" charset="2"/>
              </a:rPr>
              <a:t> Miss </a:t>
            </a:r>
            <a:r>
              <a:rPr lang="en-US" sz="1300" dirty="0" smtClean="0"/>
              <a:t>both long-term </a:t>
            </a:r>
            <a:r>
              <a:rPr lang="en-US" sz="1300" dirty="0"/>
              <a:t>and intangible forms of </a:t>
            </a:r>
            <a:r>
              <a:rPr lang="en-US" sz="1300" dirty="0" smtClean="0"/>
              <a:t>value</a:t>
            </a:r>
          </a:p>
          <a:p>
            <a:r>
              <a:rPr lang="en-US" sz="1300" dirty="0" smtClean="0">
                <a:sym typeface="Wingdings" pitchFamily="2" charset="2"/>
              </a:rPr>
              <a:t> Sacrifice</a:t>
            </a:r>
            <a:r>
              <a:rPr lang="en-US" sz="1300" baseline="0" dirty="0" smtClean="0">
                <a:sym typeface="Wingdings" pitchFamily="2" charset="2"/>
              </a:rPr>
              <a:t> strategic alliance for </a:t>
            </a:r>
            <a:r>
              <a:rPr lang="en-US" sz="1300" dirty="0" smtClean="0"/>
              <a:t>near-term revenue. </a:t>
            </a:r>
            <a:endParaRPr lang="en-US" sz="1300" dirty="0"/>
          </a:p>
          <a:p>
            <a:r>
              <a:rPr lang="en-US" sz="1300" dirty="0" smtClean="0"/>
              <a:t>Near-term </a:t>
            </a:r>
            <a:r>
              <a:rPr lang="en-US" sz="1300" dirty="0"/>
              <a:t>incremental revenue is very </a:t>
            </a:r>
            <a:r>
              <a:rPr lang="en-US" sz="1300" dirty="0" smtClean="0"/>
              <a:t>important</a:t>
            </a:r>
            <a:r>
              <a:rPr lang="en-US" sz="1300" baseline="0" dirty="0" smtClean="0"/>
              <a:t> if it is part of greater strategic objective</a:t>
            </a:r>
          </a:p>
          <a:p>
            <a:endParaRPr lang="en-US" sz="1300" dirty="0" smtClean="0"/>
          </a:p>
          <a:p>
            <a:r>
              <a:rPr lang="en-US" sz="1300" dirty="0" smtClean="0"/>
              <a:t>CR is</a:t>
            </a:r>
            <a:r>
              <a:rPr lang="en-US" sz="1300" baseline="0" dirty="0"/>
              <a:t> </a:t>
            </a:r>
            <a:r>
              <a:rPr lang="en-US" sz="1300" dirty="0" smtClean="0"/>
              <a:t>collaborative </a:t>
            </a:r>
          </a:p>
          <a:p>
            <a:r>
              <a:rPr lang="en-US" sz="1300" dirty="0" smtClean="0"/>
              <a:t>the </a:t>
            </a:r>
            <a:r>
              <a:rPr lang="en-US" sz="1300" dirty="0"/>
              <a:t>traditional, individual-based measures of </a:t>
            </a:r>
            <a:r>
              <a:rPr lang="en-US" sz="1300" dirty="0" smtClean="0"/>
              <a:t>performance,</a:t>
            </a:r>
            <a:r>
              <a:rPr lang="en-US" sz="1300" baseline="0" dirty="0" smtClean="0"/>
              <a:t> </a:t>
            </a:r>
            <a:r>
              <a:rPr lang="en-US" sz="1300" dirty="0" smtClean="0"/>
              <a:t>unreliable </a:t>
            </a:r>
            <a:r>
              <a:rPr lang="en-US" sz="1300" dirty="0"/>
              <a:t>indicators of productivity and effectiveness </a:t>
            </a:r>
            <a:endParaRPr lang="en-US" sz="1300" dirty="0" smtClean="0"/>
          </a:p>
          <a:p>
            <a:r>
              <a:rPr lang="en-US" sz="1300" dirty="0" smtClean="0"/>
              <a:t>What </a:t>
            </a:r>
            <a:r>
              <a:rPr lang="en-US" sz="1300" i="1" dirty="0"/>
              <a:t>can </a:t>
            </a:r>
            <a:r>
              <a:rPr lang="en-US" sz="1300" dirty="0"/>
              <a:t>be counted </a:t>
            </a:r>
            <a:r>
              <a:rPr lang="en-US" sz="1300" dirty="0" smtClean="0"/>
              <a:t>may</a:t>
            </a:r>
            <a:r>
              <a:rPr lang="en-US" sz="1300" baseline="0" dirty="0" smtClean="0"/>
              <a:t> </a:t>
            </a:r>
            <a:r>
              <a:rPr lang="en-US" sz="1300" dirty="0" smtClean="0"/>
              <a:t>not </a:t>
            </a:r>
            <a:r>
              <a:rPr lang="en-US" sz="1300" dirty="0"/>
              <a:t>always be significant in determining effectiveness. </a:t>
            </a:r>
            <a:endParaRPr lang="en-US" sz="1300" dirty="0" smtClean="0"/>
          </a:p>
          <a:p>
            <a:pPr marL="0" indent="0">
              <a:buFont typeface="Arial" pitchFamily="34" charset="0"/>
              <a:buNone/>
            </a:pPr>
            <a:r>
              <a:rPr lang="en-US" sz="1300" dirty="0" smtClean="0"/>
              <a:t>How do</a:t>
            </a:r>
            <a:r>
              <a:rPr lang="en-US" sz="1300" baseline="0" dirty="0" smtClean="0"/>
              <a:t> you assess the quality of the relationship? </a:t>
            </a:r>
            <a:r>
              <a:rPr lang="en-US" sz="1300" dirty="0" smtClean="0"/>
              <a:t>These</a:t>
            </a:r>
            <a:r>
              <a:rPr lang="en-US" sz="1300" baseline="0" dirty="0" smtClean="0"/>
              <a:t> are </a:t>
            </a:r>
            <a:r>
              <a:rPr lang="en-US" sz="1300" dirty="0" smtClean="0"/>
              <a:t>the </a:t>
            </a:r>
            <a:r>
              <a:rPr lang="en-US" sz="1300" dirty="0"/>
              <a:t>foundation of a relationship that often lead to a sustained engagement</a:t>
            </a:r>
          </a:p>
          <a:p>
            <a:r>
              <a:rPr lang="en-US" sz="1300" dirty="0"/>
              <a:t>and more tangible resources. </a:t>
            </a:r>
            <a:endParaRPr lang="en-US" sz="1300" dirty="0" smtClean="0"/>
          </a:p>
          <a:p>
            <a:r>
              <a:rPr lang="en-US" sz="1300" dirty="0" smtClean="0"/>
              <a:t>OCR must think in</a:t>
            </a:r>
            <a:r>
              <a:rPr lang="en-US" sz="1300" baseline="0" dirty="0" smtClean="0"/>
              <a:t> comprehensive terms</a:t>
            </a:r>
            <a:r>
              <a:rPr lang="en-US" sz="1300" baseline="0" dirty="0"/>
              <a:t> </a:t>
            </a:r>
            <a:r>
              <a:rPr lang="en-US" sz="1300" baseline="0" dirty="0" smtClean="0"/>
              <a:t>to bring valuable resources to university</a:t>
            </a:r>
          </a:p>
          <a:p>
            <a:endParaRPr lang="en-US" sz="1300" baseline="0" dirty="0" smtClean="0"/>
          </a:p>
          <a:p>
            <a:r>
              <a:rPr lang="en-US" sz="1300" dirty="0" smtClean="0"/>
              <a:t>Assessment </a:t>
            </a:r>
            <a:r>
              <a:rPr lang="en-US" sz="1300" dirty="0"/>
              <a:t>should </a:t>
            </a:r>
            <a:r>
              <a:rPr lang="en-US" sz="1300" dirty="0" smtClean="0"/>
              <a:t>be </a:t>
            </a:r>
            <a:r>
              <a:rPr lang="en-US" sz="1300" dirty="0"/>
              <a:t>based on the five essential elements of successful corporate </a:t>
            </a:r>
            <a:r>
              <a:rPr lang="en-US" sz="1300" dirty="0" smtClean="0"/>
              <a:t>relations</a:t>
            </a:r>
          </a:p>
          <a:p>
            <a:r>
              <a:rPr lang="en-US" sz="1300" dirty="0" smtClean="0"/>
              <a:t>This </a:t>
            </a:r>
            <a:r>
              <a:rPr lang="en-US" sz="1300" dirty="0"/>
              <a:t>will require a </a:t>
            </a:r>
            <a:r>
              <a:rPr lang="en-US" sz="1300" dirty="0" smtClean="0"/>
              <a:t>new</a:t>
            </a:r>
            <a:r>
              <a:rPr lang="en-US" sz="1300" baseline="0" dirty="0" smtClean="0"/>
              <a:t> </a:t>
            </a:r>
            <a:r>
              <a:rPr lang="en-US" sz="1300" dirty="0" smtClean="0"/>
              <a:t>approach </a:t>
            </a:r>
            <a:r>
              <a:rPr lang="en-US" sz="1300" dirty="0"/>
              <a:t>to what has been a purely numbers-based exercise.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D1969-C93D-4643-9C40-BDED4A7483B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6902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300" dirty="0"/>
              <a:t>Using </a:t>
            </a:r>
            <a:r>
              <a:rPr lang="en-US" sz="1300" b="0" i="0" u="sng" dirty="0"/>
              <a:t>c</a:t>
            </a:r>
            <a:r>
              <a:rPr lang="en-US" sz="1300" b="0" i="0" u="sng" dirty="0" smtClean="0"/>
              <a:t>omprehensive</a:t>
            </a:r>
            <a:r>
              <a:rPr lang="en-US" sz="1300" b="0" i="0" dirty="0"/>
              <a:t>  corporate reports </a:t>
            </a:r>
            <a:r>
              <a:rPr lang="en-US" sz="1300" dirty="0" smtClean="0"/>
              <a:t>you can plan </a:t>
            </a:r>
            <a:r>
              <a:rPr lang="en-US" sz="1300" dirty="0"/>
              <a:t>and demonstrate the results of the corporate </a:t>
            </a:r>
            <a:r>
              <a:rPr lang="en-US" sz="1300" dirty="0" smtClean="0"/>
              <a:t>program activities.  In the appendix of the white paper we suggest some evaluation criteria</a:t>
            </a:r>
            <a:r>
              <a:rPr lang="en-US" sz="1300" baseline="0" dirty="0" smtClean="0"/>
              <a:t> based on the 5 elements.</a:t>
            </a:r>
            <a:endParaRPr lang="en-US" sz="1300" dirty="0" smtClean="0"/>
          </a:p>
          <a:p>
            <a:pPr marL="0" indent="0">
              <a:buFont typeface="Arial" pitchFamily="34" charset="0"/>
              <a:buNone/>
            </a:pPr>
            <a:r>
              <a:rPr lang="en-US" sz="1300" b="1" dirty="0" smtClean="0"/>
              <a:t>Easily counted</a:t>
            </a:r>
            <a:r>
              <a:rPr lang="en-US" sz="1300" b="1" baseline="0" dirty="0" smtClean="0"/>
              <a:t> stuff: </a:t>
            </a:r>
            <a:r>
              <a:rPr lang="en-US" sz="1300" dirty="0" smtClean="0"/>
              <a:t>number </a:t>
            </a:r>
            <a:r>
              <a:rPr lang="en-US" sz="1300" dirty="0"/>
              <a:t>of partners, number of visits to/from campus, gift amounts, research amounts, co-op/grad student placement, number of </a:t>
            </a:r>
            <a:r>
              <a:rPr lang="en-US" sz="1300" dirty="0" smtClean="0"/>
              <a:t>alumni, # of </a:t>
            </a:r>
            <a:r>
              <a:rPr lang="en-US" sz="1300" dirty="0" err="1" smtClean="0"/>
              <a:t>touchpoints</a:t>
            </a:r>
            <a:endParaRPr lang="en-US" sz="1300" dirty="0" smtClean="0"/>
          </a:p>
          <a:p>
            <a:pPr marL="285750" indent="-285750" defTabSz="966612">
              <a:buFont typeface="Wingdings"/>
              <a:buChar char="à"/>
              <a:defRPr/>
            </a:pPr>
            <a:r>
              <a:rPr lang="en-US" sz="1300" dirty="0" smtClean="0"/>
              <a:t>What </a:t>
            </a:r>
            <a:r>
              <a:rPr lang="en-US" sz="1300" dirty="0"/>
              <a:t>can be </a:t>
            </a:r>
            <a:r>
              <a:rPr lang="en-US" sz="1300" dirty="0" smtClean="0"/>
              <a:t>counted</a:t>
            </a:r>
            <a:r>
              <a:rPr lang="en-US" sz="1300" baseline="0" dirty="0" smtClean="0"/>
              <a:t> does not by itself demonstrate effectiveness.</a:t>
            </a:r>
          </a:p>
          <a:p>
            <a:pPr marL="285750" indent="-285750" defTabSz="966612">
              <a:buFont typeface="Wingdings"/>
              <a:buChar char="à"/>
              <a:defRPr/>
            </a:pPr>
            <a:r>
              <a:rPr lang="en-US" sz="1300" baseline="0" dirty="0" smtClean="0"/>
              <a:t>(easily counted may be not so easy to track down within an institution, but that does not mean that it should be omitted from the metrics)</a:t>
            </a:r>
            <a:endParaRPr lang="en-US" sz="1300" dirty="0" smtClean="0"/>
          </a:p>
          <a:p>
            <a:pPr defTabSz="966612">
              <a:defRPr/>
            </a:pPr>
            <a:endParaRPr lang="en-US" sz="1300" dirty="0" smtClean="0"/>
          </a:p>
          <a:p>
            <a:pPr defTabSz="966612">
              <a:defRPr/>
            </a:pPr>
            <a:r>
              <a:rPr lang="en-US" sz="1300" b="1" dirty="0" smtClean="0"/>
              <a:t>Hard to quantify:</a:t>
            </a:r>
            <a:endParaRPr lang="en-US" sz="1300" b="1" baseline="0" dirty="0" smtClean="0"/>
          </a:p>
          <a:p>
            <a:pPr marL="285750" indent="-285750" defTabSz="966612">
              <a:buFont typeface="Arial" pitchFamily="34" charset="0"/>
              <a:buChar char="•"/>
              <a:defRPr/>
            </a:pPr>
            <a:r>
              <a:rPr lang="en-US" sz="1300" b="0" baseline="0" dirty="0" smtClean="0"/>
              <a:t>Development of strategies</a:t>
            </a:r>
          </a:p>
          <a:p>
            <a:pPr marL="285750" indent="-285750" defTabSz="966612">
              <a:buFont typeface="Arial" pitchFamily="34" charset="0"/>
              <a:buChar char="•"/>
              <a:defRPr/>
            </a:pPr>
            <a:r>
              <a:rPr lang="en-US" sz="1300" b="0" baseline="0" dirty="0" smtClean="0"/>
              <a:t>Knowledge of companies</a:t>
            </a:r>
          </a:p>
          <a:p>
            <a:pPr marL="285750" indent="-285750" defTabSz="966612">
              <a:buFont typeface="Arial" pitchFamily="34" charset="0"/>
              <a:buChar char="•"/>
              <a:defRPr/>
            </a:pPr>
            <a:r>
              <a:rPr lang="en-US" sz="1300" b="0" baseline="0" dirty="0" smtClean="0"/>
              <a:t>Knowledge of university</a:t>
            </a:r>
          </a:p>
          <a:p>
            <a:pPr marL="285750" indent="-285750" defTabSz="966612">
              <a:buFont typeface="Arial" pitchFamily="34" charset="0"/>
              <a:buChar char="•"/>
              <a:defRPr/>
            </a:pPr>
            <a:r>
              <a:rPr lang="en-US" sz="1300" b="0" baseline="0" dirty="0" smtClean="0"/>
              <a:t>Quality of collaborations</a:t>
            </a:r>
          </a:p>
          <a:p>
            <a:pPr marL="285750" indent="-285750" defTabSz="966612">
              <a:buFont typeface="Arial" pitchFamily="34" charset="0"/>
              <a:buChar char="•"/>
              <a:defRPr/>
            </a:pPr>
            <a:r>
              <a:rPr lang="en-US" sz="1300" b="0" baseline="0" dirty="0" smtClean="0"/>
              <a:t>Etc….</a:t>
            </a:r>
          </a:p>
          <a:p>
            <a:pPr defTabSz="966612">
              <a:defRPr/>
            </a:pPr>
            <a:endParaRPr lang="en-US" sz="1300" b="0" dirty="0" smtClean="0"/>
          </a:p>
          <a:p>
            <a:pPr defTabSz="966612">
              <a:defRPr/>
            </a:pPr>
            <a:r>
              <a:rPr lang="en-US" sz="1300" dirty="0" smtClean="0"/>
              <a:t>A spider graph</a:t>
            </a:r>
            <a:r>
              <a:rPr lang="en-US" sz="1300" baseline="0" dirty="0" smtClean="0"/>
              <a:t> is one way to view the factors that ought to be assessed, all on one figure. But you can do it many ways.</a:t>
            </a:r>
          </a:p>
          <a:p>
            <a:pPr marL="285750" indent="-285750" defTabSz="966612">
              <a:buFont typeface="Arial" pitchFamily="34" charset="0"/>
              <a:buChar char="•"/>
              <a:defRPr/>
            </a:pPr>
            <a:r>
              <a:rPr lang="en-US" sz="1300" baseline="0" dirty="0" smtClean="0"/>
              <a:t>Some factors will be quantitative like # of partners.</a:t>
            </a:r>
          </a:p>
          <a:p>
            <a:pPr marL="285750" indent="-285750" defTabSz="966612">
              <a:buFont typeface="Arial" pitchFamily="34" charset="0"/>
              <a:buChar char="•"/>
              <a:defRPr/>
            </a:pPr>
            <a:r>
              <a:rPr lang="en-US" sz="1300" baseline="0" dirty="0" smtClean="0"/>
              <a:t>Some factors will be qualitative like Relationship knowledge, or the quality of internal collaborations.</a:t>
            </a:r>
          </a:p>
          <a:p>
            <a:pPr marL="285750" indent="-285750" defTabSz="966612">
              <a:buFont typeface="Arial" pitchFamily="34" charset="0"/>
              <a:buChar char="•"/>
              <a:defRPr/>
            </a:pPr>
            <a:r>
              <a:rPr lang="en-US" sz="1300" baseline="0" dirty="0" smtClean="0"/>
              <a:t>Normalize the factors to a scale – here 0-6, 6 being best, 0 being worst.</a:t>
            </a:r>
          </a:p>
          <a:p>
            <a:pPr marL="742950" lvl="1" indent="-285750" defTabSz="966612">
              <a:buFont typeface="Arial" pitchFamily="34" charset="0"/>
              <a:buChar char="•"/>
              <a:defRPr/>
            </a:pPr>
            <a:r>
              <a:rPr lang="en-US" sz="1300" baseline="0" dirty="0" smtClean="0"/>
              <a:t>For quantitative each unit 1-6 represent a specific number, for example a factor of # of visits.</a:t>
            </a:r>
          </a:p>
          <a:p>
            <a:pPr marL="742950" lvl="1" indent="-285750" defTabSz="966612">
              <a:buFont typeface="Arial" pitchFamily="34" charset="0"/>
              <a:buChar char="•"/>
              <a:defRPr/>
            </a:pPr>
            <a:r>
              <a:rPr lang="en-US" sz="1300" baseline="0" dirty="0" smtClean="0"/>
              <a:t>For qualitative – give a rating.</a:t>
            </a:r>
          </a:p>
          <a:p>
            <a:pPr marL="457200" lvl="1" indent="0" defTabSz="966612">
              <a:buFont typeface="Arial" pitchFamily="34" charset="0"/>
              <a:buNone/>
              <a:defRPr/>
            </a:pPr>
            <a:endParaRPr lang="en-US" sz="1300" dirty="0" smtClean="0"/>
          </a:p>
          <a:p>
            <a:pPr marL="0" lvl="0" indent="0" defTabSz="966612">
              <a:buFont typeface="Arial" pitchFamily="34" charset="0"/>
              <a:buNone/>
              <a:defRPr/>
            </a:pPr>
            <a:r>
              <a:rPr lang="en-US" sz="1300" dirty="0" smtClean="0"/>
              <a:t>Once</a:t>
            </a:r>
            <a:r>
              <a:rPr lang="en-US" sz="1300" baseline="0" dirty="0" smtClean="0"/>
              <a:t> you have all the factors and the associated 0-6 number, graph.</a:t>
            </a:r>
          </a:p>
          <a:p>
            <a:pPr marL="0" lvl="0" indent="0" defTabSz="966612">
              <a:buFont typeface="Arial" pitchFamily="34" charset="0"/>
              <a:buNone/>
              <a:defRPr/>
            </a:pPr>
            <a:r>
              <a:rPr lang="en-US" sz="1300" baseline="0" dirty="0" smtClean="0"/>
              <a:t>Example:</a:t>
            </a:r>
          </a:p>
          <a:p>
            <a:pPr marL="285750" lvl="0" indent="-285750" defTabSz="966612">
              <a:buFont typeface="Arial" pitchFamily="34" charset="0"/>
              <a:buChar char="•"/>
              <a:defRPr/>
            </a:pPr>
            <a:r>
              <a:rPr lang="en-US" sz="1300" baseline="0" dirty="0" smtClean="0"/>
              <a:t>In 2010, there were 2 campus visits</a:t>
            </a:r>
          </a:p>
          <a:p>
            <a:pPr marL="285750" lvl="0" indent="-285750" defTabSz="966612">
              <a:buFont typeface="Arial" pitchFamily="34" charset="0"/>
              <a:buChar char="•"/>
              <a:defRPr/>
            </a:pPr>
            <a:r>
              <a:rPr lang="en-US" sz="1300" baseline="0" dirty="0" smtClean="0"/>
              <a:t>In 2011 there were 4</a:t>
            </a:r>
          </a:p>
          <a:p>
            <a:pPr marL="285750" lvl="0" indent="-285750" defTabSz="966612">
              <a:buFont typeface="Arial" pitchFamily="34" charset="0"/>
              <a:buChar char="•"/>
              <a:defRPr/>
            </a:pPr>
            <a:r>
              <a:rPr lang="en-US" sz="1300" baseline="0" dirty="0" smtClean="0"/>
              <a:t>In 2010 the team know less about the company than in 2011</a:t>
            </a:r>
          </a:p>
          <a:p>
            <a:pPr marL="285750" lvl="0" indent="-285750" defTabSz="966612">
              <a:buFont typeface="Arial" pitchFamily="34" charset="0"/>
              <a:buChar char="•"/>
              <a:defRPr/>
            </a:pPr>
            <a:r>
              <a:rPr lang="en-US" sz="1300" baseline="0" dirty="0" smtClean="0"/>
              <a:t>Along with that research engagements went up between 2010 and 2011</a:t>
            </a:r>
          </a:p>
          <a:p>
            <a:pPr marL="285750" lvl="0" indent="-285750" defTabSz="966612">
              <a:buFont typeface="Arial" pitchFamily="34" charset="0"/>
              <a:buChar char="•"/>
              <a:defRPr/>
            </a:pPr>
            <a:endParaRPr lang="en-US" sz="13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D1969-C93D-4643-9C40-BDED4A7483B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933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300" dirty="0"/>
              <a:t>The information presented was collected and compiled by the NACRO Benchmarking </a:t>
            </a:r>
            <a:r>
              <a:rPr lang="en-US" sz="1300" dirty="0" smtClean="0"/>
              <a:t>Committee.</a:t>
            </a:r>
          </a:p>
          <a:p>
            <a:r>
              <a:rPr lang="en-US" sz="1300" dirty="0" smtClean="0">
                <a:solidFill>
                  <a:schemeClr val="tx1"/>
                </a:solidFill>
              </a:rPr>
              <a:t>It’s a great group</a:t>
            </a:r>
            <a:r>
              <a:rPr lang="en-US" sz="1300" baseline="0" dirty="0" smtClean="0">
                <a:solidFill>
                  <a:schemeClr val="tx1"/>
                </a:solidFill>
              </a:rPr>
              <a:t> of committee members.  Thank you for your hard work.</a:t>
            </a:r>
            <a:endParaRPr lang="en-US" sz="13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D1969-C93D-4643-9C40-BDED4A7483B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646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Take the academic-corporate relationship beyond philanthropy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Companies no longer consider themselves as donors, they are investors in the university</a:t>
            </a:r>
          </a:p>
          <a:p>
            <a:pPr>
              <a:buFont typeface="Wingdings" pitchFamily="2" charset="2"/>
              <a:buChar char="à"/>
            </a:pPr>
            <a:r>
              <a:rPr lang="en-US" baseline="0" dirty="0" smtClean="0">
                <a:sym typeface="Wingdings" pitchFamily="2" charset="2"/>
              </a:rPr>
              <a:t>How a university CR program responds to this corporate reorientation will determine its industry relations success.</a:t>
            </a:r>
          </a:p>
          <a:p>
            <a:pPr>
              <a:buFont typeface="Wingdings" pitchFamily="2" charset="2"/>
              <a:buChar char="à"/>
            </a:pPr>
            <a:endParaRPr lang="en-US" baseline="0" dirty="0" smtClean="0">
              <a:sym typeface="Wingdings" pitchFamily="2" charset="2"/>
            </a:endParaRPr>
          </a:p>
          <a:p>
            <a:r>
              <a:rPr lang="en-US" sz="1200" dirty="0" smtClean="0"/>
              <a:t>Fifteen years ago, most university CR programs focused on generating philanthropic dollars for the university.  </a:t>
            </a:r>
          </a:p>
          <a:p>
            <a:r>
              <a:rPr lang="en-US" sz="1200" dirty="0" smtClean="0"/>
              <a:t>“Corporate social responsibility” in corporate America dedicates revenue and resources to K-12 education, health,</a:t>
            </a:r>
            <a:r>
              <a:rPr lang="en-US" sz="1200" baseline="0" dirty="0" smtClean="0"/>
              <a:t> environment, but less and less Universities</a:t>
            </a:r>
            <a:endParaRPr lang="en-US" sz="1200" dirty="0" smtClean="0"/>
          </a:p>
          <a:p>
            <a:endParaRPr lang="en-US" dirty="0" smtClean="0"/>
          </a:p>
          <a:p>
            <a:r>
              <a:rPr lang="en-US" dirty="0" smtClean="0"/>
              <a:t>Once</a:t>
            </a:r>
            <a:r>
              <a:rPr lang="en-US" baseline="0" dirty="0" smtClean="0"/>
              <a:t> you start using the word </a:t>
            </a:r>
            <a:r>
              <a:rPr lang="en-US" b="1" baseline="0" dirty="0" smtClean="0"/>
              <a:t>investor</a:t>
            </a:r>
            <a:r>
              <a:rPr lang="en-US" baseline="0" dirty="0" smtClean="0"/>
              <a:t>, you need to start thinking in terms of a </a:t>
            </a:r>
            <a:r>
              <a:rPr lang="en-US" b="1" baseline="0" dirty="0" smtClean="0"/>
              <a:t>Return on Investment </a:t>
            </a:r>
            <a:r>
              <a:rPr lang="en-US" baseline="0" dirty="0" smtClean="0"/>
              <a:t>– ROI.  What is the company’s ROI if they invest with you, in the program that you propose?  That’s the question that as a CR professional you must be able to answer.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D1969-C93D-4643-9C40-BDED4A7483B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74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Companies no longer consider themselves as donors, they are investors in the university</a:t>
            </a:r>
          </a:p>
          <a:p>
            <a:pPr>
              <a:buFont typeface="Wingdings" pitchFamily="2" charset="2"/>
              <a:buChar char="à"/>
            </a:pPr>
            <a:r>
              <a:rPr lang="en-US" baseline="0" dirty="0" smtClean="0">
                <a:sym typeface="Wingdings" pitchFamily="2" charset="2"/>
              </a:rPr>
              <a:t>How a university CR program responds to this corporate reorientation will determine its industry relations success.</a:t>
            </a:r>
          </a:p>
          <a:p>
            <a:endParaRPr lang="en-US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Many CR programs report to non-development offices, including office for</a:t>
            </a:r>
            <a:r>
              <a:rPr lang="en-US" baseline="0" dirty="0" smtClean="0"/>
              <a:t> research, deans, presidents, or have joint reporting: fully, 44% report to non-development and foundation relations units.</a:t>
            </a:r>
            <a:endParaRPr lang="en-US" dirty="0" smtClean="0"/>
          </a:p>
          <a:p>
            <a:pPr marL="171450" indent="-171450">
              <a:buFont typeface="Arial" pitchFamily="34" charset="0"/>
              <a:buChar char="•"/>
            </a:pPr>
            <a:endParaRPr lang="en-US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CR programs that focus solely on philanthropic</a:t>
            </a:r>
            <a:r>
              <a:rPr lang="en-US" baseline="0" dirty="0" smtClean="0"/>
              <a:t> gifts and interactions, are going to be left behind and are unlikely to have much success in the future.</a:t>
            </a:r>
          </a:p>
          <a:p>
            <a:pPr marL="171450" indent="-171450">
              <a:buFont typeface="Arial" pitchFamily="34" charset="0"/>
              <a:buChar char="•"/>
            </a:pPr>
            <a:endParaRPr lang="en-US" baseline="0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Even though a majority of institutions say that they value a comprehensive approach, only 30% of those surveyed have a leadership board or council that formalizes and oversees this approach.</a:t>
            </a:r>
            <a:r>
              <a:rPr lang="en-US" dirty="0" smtClean="0"/>
              <a:t> </a:t>
            </a:r>
            <a:r>
              <a:rPr lang="en-US" sz="1200" dirty="0" smtClean="0"/>
              <a:t> </a:t>
            </a:r>
            <a:endParaRPr lang="en-US" dirty="0" smtClean="0"/>
          </a:p>
          <a:p>
            <a:pPr marL="171450" indent="-171450">
              <a:buFont typeface="Arial" pitchFamily="34" charset="0"/>
              <a:buChar char="•"/>
            </a:pPr>
            <a:endParaRPr lang="en-US" baseline="0" dirty="0" smtClean="0">
              <a:sym typeface="Wingdings" pitchFamily="2" charset="2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D1969-C93D-4643-9C40-BDED4A7483B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04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 companies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developing strategic partnerships that add value to the company.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Companies have begun establishing academic relationships globally, particularly because they seek the growth potential, abundant R&amp;D personnel, and more favorable IP terms of foreign universities, leaving fewer resources for U.S. universities.</a:t>
            </a:r>
          </a:p>
          <a:p>
            <a:endParaRPr lang="en-US" dirty="0" smtClean="0"/>
          </a:p>
          <a:p>
            <a:r>
              <a:rPr lang="en-US" dirty="0" smtClean="0"/>
              <a:t>Here are some examples of what companies are looking for</a:t>
            </a:r>
            <a:r>
              <a:rPr lang="en-US" baseline="0" dirty="0" smtClean="0"/>
              <a:t> at universities.</a:t>
            </a:r>
          </a:p>
          <a:p>
            <a:r>
              <a:rPr lang="en-US" baseline="0" dirty="0" smtClean="0"/>
              <a:t>Does your institution value industry involvement in these areas?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Is there </a:t>
            </a:r>
            <a:r>
              <a:rPr lang="en-US" b="1" baseline="0" dirty="0" smtClean="0"/>
              <a:t>somewhere (a unit, an office)</a:t>
            </a:r>
            <a:r>
              <a:rPr lang="en-US" baseline="0" dirty="0" smtClean="0"/>
              <a:t> that a company can go and have access to all these areas?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D1969-C93D-4643-9C40-BDED4A7483B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590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Now. If you were building CR program</a:t>
            </a:r>
            <a:r>
              <a:rPr lang="en-US" baseline="0" dirty="0" smtClean="0"/>
              <a:t> from scratch, you might create a separate entity with a comprehensive mission which would report to the top leadership.  </a:t>
            </a:r>
          </a:p>
          <a:p>
            <a:r>
              <a:rPr lang="en-US" baseline="0" dirty="0" smtClean="0"/>
              <a:t>The reality is most schools do CR and many do it out of Development together with FR. </a:t>
            </a:r>
            <a:r>
              <a:rPr lang="en-US" baseline="0" dirty="0" smtClean="0">
                <a:sym typeface="Wingdings" pitchFamily="2" charset="2"/>
              </a:rPr>
              <a:t> re-creation of separate CR impractical and unlikely – too hard to achieve at university</a:t>
            </a:r>
          </a:p>
          <a:p>
            <a:endParaRPr lang="en-US" baseline="0" dirty="0" smtClean="0">
              <a:sym typeface="Wingdings" pitchFamily="2" charset="2"/>
            </a:endParaRPr>
          </a:p>
          <a:p>
            <a:r>
              <a:rPr lang="en-US" baseline="0" dirty="0" smtClean="0">
                <a:sym typeface="Wingdings" pitchFamily="2" charset="2"/>
              </a:rPr>
              <a:t>Understanding the landscape  we wanted to identify the core elements to be incorporated and integrated into existing academic organizational structures and still be successful.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smtClean="0">
                <a:sym typeface="Wingdings" pitchFamily="2" charset="2"/>
              </a:rPr>
              <a:t>Something that would work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a wide range of universities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itchFamily="2" charset="2"/>
              </a:rPr>
              <a:t>Big or small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itchFamily="2" charset="2"/>
              </a:rPr>
              <a:t>Public or private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itchFamily="2" charset="2"/>
              </a:rPr>
              <a:t>Schools and specializations</a:t>
            </a:r>
          </a:p>
          <a:p>
            <a:pPr marL="628650" lvl="1" indent="-171450">
              <a:buFont typeface="Arial" pitchFamily="34" charset="0"/>
              <a:buChar char="•"/>
            </a:pPr>
            <a:endParaRPr lang="en-US" baseline="0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n-US" baseline="0" dirty="0" smtClean="0">
                <a:sym typeface="Wingdings" pitchFamily="2" charset="2"/>
              </a:rPr>
              <a:t>How do we help programs maximizing the flow of all kinds of corporate resources to support university mission of teaching and research</a:t>
            </a:r>
          </a:p>
          <a:p>
            <a:pPr>
              <a:buFont typeface="Wingdings"/>
              <a:buNone/>
            </a:pPr>
            <a:endParaRPr lang="en-US" dirty="0" smtClean="0"/>
          </a:p>
          <a:p>
            <a:endParaRPr lang="en-US" baseline="0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D1969-C93D-4643-9C40-BDED4A7483B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60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>
                <a:sym typeface="Wingdings" pitchFamily="2" charset="2"/>
              </a:rPr>
              <a:t>we wanted to identify the core elements to be incorporated and integrated into existing academic organizational structures and still be successful.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Institutional Support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Mutual Benefits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One-stop shopping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Integrated Research Development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Campus Coordination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D1969-C93D-4643-9C40-BDED4A7483B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97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itchFamily="34" charset="0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commitment of the university leadership to corporate relations is critical. 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value a company seeks from a university is rarely within the exclusive domain of the corporate relations office to deliver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central administration must make it clear that establishing and maintaining durable relationships with industry is a priority for the university. 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value a company seeks from a university is rarely within the exclusive domain of the corporate relations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Charged with coordinating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relationships on campus: 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research centers, academic divisions, and faculty members – will be more likely to share information and collaborate with the office.   </a:t>
            </a:r>
          </a:p>
          <a:p>
            <a:pPr>
              <a:buFont typeface="Wingdings"/>
              <a:buNone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universities institute metrics and incentives within the faculty reward structure in order to encourage faculty to develop corporate relationships.  </a:t>
            </a:r>
          </a:p>
          <a:p>
            <a:pPr>
              <a:buFont typeface="Wingdings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D1969-C93D-4643-9C40-BDED4A7483B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553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corporate relations office plays an important role bridging the corporate and academic worlds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uniquely situated to identify potential win-win opportunities: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Articulating the value proposition the university offers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Synthesizing multiple pieces of information from numerous constituents to create common understanding and opportunities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Identifying and matching the company’s strategic needs and the university’s strengths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Help identify shared goals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Help designing projects and initiatives that create mutually beneficial 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Facilitate internal conversations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Facilitate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conversations with corporate partners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D1969-C93D-4643-9C40-BDED4A7483B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45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634"/>
              </a:spcBef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302066" indent="-302066">
              <a:spcBef>
                <a:spcPts val="634"/>
              </a:spcBef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Requires deep understanding of clients’ needs</a:t>
            </a:r>
          </a:p>
          <a:p>
            <a:pPr marL="302066" indent="-302066">
              <a:spcBef>
                <a:spcPts val="634"/>
              </a:spcBef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Requires deep understanding of university needs</a:t>
            </a:r>
            <a:r>
              <a:rPr lang="en-US" baseline="0" dirty="0" smtClean="0">
                <a:solidFill>
                  <a:schemeClr val="bg1"/>
                </a:solidFill>
              </a:rPr>
              <a:t> and </a:t>
            </a:r>
            <a:r>
              <a:rPr lang="en-US" dirty="0" smtClean="0">
                <a:solidFill>
                  <a:schemeClr val="bg1"/>
                </a:solidFill>
              </a:rPr>
              <a:t>faculty, research, and strengths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CD1969-C93D-4643-9C40-BDED4A7483B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4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36E23D-1D52-46BE-858D-86FB0E1B5347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DA7245-A02E-44B8-B13F-832D8FD0CD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E23D-1D52-46BE-858D-86FB0E1B5347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7245-A02E-44B8-B13F-832D8FD0CD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E23D-1D52-46BE-858D-86FB0E1B5347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7245-A02E-44B8-B13F-832D8FD0CD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E23D-1D52-46BE-858D-86FB0E1B5347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7245-A02E-44B8-B13F-832D8FD0CD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E23D-1D52-46BE-858D-86FB0E1B5347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7245-A02E-44B8-B13F-832D8FD0CD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E23D-1D52-46BE-858D-86FB0E1B5347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7245-A02E-44B8-B13F-832D8FD0CD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E23D-1D52-46BE-858D-86FB0E1B5347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7245-A02E-44B8-B13F-832D8FD0CD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E23D-1D52-46BE-858D-86FB0E1B5347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7245-A02E-44B8-B13F-832D8FD0CD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E23D-1D52-46BE-858D-86FB0E1B5347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7245-A02E-44B8-B13F-832D8FD0CD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936E23D-1D52-46BE-858D-86FB0E1B5347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7245-A02E-44B8-B13F-832D8FD0CD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936E23D-1D52-46BE-858D-86FB0E1B5347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8DA7245-A02E-44B8-B13F-832D8FD0CD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3936E23D-1D52-46BE-858D-86FB0E1B5347}" type="datetimeFigureOut">
              <a:rPr lang="en-US" smtClean="0"/>
              <a:pPr/>
              <a:t>4/14/2016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8DA7245-A02E-44B8-B13F-832D8FD0CD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610600" cy="1829761"/>
          </a:xfrm>
        </p:spPr>
        <p:txBody>
          <a:bodyPr>
            <a:normAutofit fontScale="90000"/>
          </a:bodyPr>
          <a:lstStyle/>
          <a:p>
            <a:r>
              <a:rPr lang="en-US" cap="small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</a:t>
            </a:r>
            <a:r>
              <a:rPr lang="en-US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cademic Corporate </a:t>
            </a:r>
            <a:r>
              <a:rPr lang="en-US" cap="small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</a:t>
            </a:r>
            <a:r>
              <a:rPr lang="en-US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elations: </a:t>
            </a:r>
            <a:br>
              <a:rPr lang="en-US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Essential </a:t>
            </a:r>
            <a:r>
              <a:rPr lang="en-US" cap="small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</a:t>
            </a:r>
            <a:r>
              <a:rPr lang="en-US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lements</a:t>
            </a:r>
            <a:endParaRPr lang="en-US" cap="small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438400"/>
            <a:ext cx="7924800" cy="20574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FFFFCC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Sacha Patera, PhD</a:t>
            </a:r>
          </a:p>
          <a:p>
            <a:r>
              <a:rPr lang="en-US" sz="2000" dirty="0" smtClean="0">
                <a:solidFill>
                  <a:srgbClr val="FFFFCC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NACRO Benchmarking Committee Co-Chair</a:t>
            </a:r>
          </a:p>
          <a:p>
            <a:r>
              <a:rPr lang="en-US" sz="2000" dirty="0" smtClean="0">
                <a:solidFill>
                  <a:srgbClr val="FFFFCC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Associate Director of Corporate Relations</a:t>
            </a:r>
          </a:p>
          <a:p>
            <a:r>
              <a:rPr lang="en-US" sz="2000" dirty="0" smtClean="0">
                <a:solidFill>
                  <a:srgbClr val="FFFFCC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Northwestern University</a:t>
            </a:r>
          </a:p>
          <a:p>
            <a:endParaRPr lang="en-US" sz="2000" b="1" dirty="0">
              <a:solidFill>
                <a:srgbClr val="FFFFCC"/>
              </a:solidFill>
              <a:latin typeface="Calibri" pitchFamily="34" charset="0"/>
              <a:ea typeface="Arial Unicode MS" pitchFamily="34" charset="-128"/>
              <a:cs typeface="Calibri" pitchFamily="34" charset="0"/>
            </a:endParaRPr>
          </a:p>
          <a:p>
            <a:r>
              <a:rPr lang="en-US" sz="2400" b="1" dirty="0" smtClean="0">
                <a:solidFill>
                  <a:srgbClr val="FFFFCC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Emily </a:t>
            </a:r>
            <a:r>
              <a:rPr lang="en-US" sz="2400" b="1" dirty="0">
                <a:solidFill>
                  <a:srgbClr val="FFFFCC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Abbott</a:t>
            </a:r>
          </a:p>
          <a:p>
            <a:r>
              <a:rPr lang="en-US" sz="2000" dirty="0">
                <a:solidFill>
                  <a:srgbClr val="FFFFCC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NACRO Benchmarking Committee </a:t>
            </a:r>
            <a:r>
              <a:rPr lang="en-US" sz="2000" b="1" dirty="0">
                <a:solidFill>
                  <a:srgbClr val="FFFFCC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Co-Chair</a:t>
            </a:r>
          </a:p>
          <a:p>
            <a:r>
              <a:rPr lang="en-US" sz="2000" dirty="0">
                <a:solidFill>
                  <a:srgbClr val="FFFFCC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Associate Director of Corporate Relations</a:t>
            </a:r>
          </a:p>
          <a:p>
            <a:r>
              <a:rPr lang="en-US" sz="2000" dirty="0">
                <a:solidFill>
                  <a:srgbClr val="FFFFCC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California Institute of Technology</a:t>
            </a:r>
          </a:p>
          <a:p>
            <a:endParaRPr lang="en-US" sz="2000" b="1" dirty="0" smtClean="0">
              <a:solidFill>
                <a:srgbClr val="FFFFCC"/>
              </a:solidFill>
              <a:latin typeface="Calibri" pitchFamily="34" charset="0"/>
              <a:ea typeface="Arial Unicode MS" pitchFamily="34" charset="-128"/>
              <a:cs typeface="Calibri" pitchFamily="34" charset="0"/>
            </a:endParaRPr>
          </a:p>
          <a:p>
            <a:endParaRPr lang="en-US" sz="2000" b="1" dirty="0" smtClean="0">
              <a:solidFill>
                <a:srgbClr val="FFFFCC"/>
              </a:solidFill>
              <a:latin typeface="Calibri" pitchFamily="34" charset="0"/>
              <a:ea typeface="Arial Unicode MS" pitchFamily="34" charset="-128"/>
              <a:cs typeface="Calibri" pitchFamily="34" charset="0"/>
            </a:endParaRPr>
          </a:p>
        </p:txBody>
      </p:sp>
      <p:pic>
        <p:nvPicPr>
          <p:cNvPr id="5" name="Picture 4" descr="NACRO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85403" y="6232906"/>
            <a:ext cx="1773194" cy="4373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2400" y="3733800"/>
            <a:ext cx="5181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schemeClr val="bg1">
                      <a:lumMod val="95000"/>
                      <a:alpha val="32000"/>
                    </a:schemeClr>
                  </a:outerShdw>
                </a:effectLst>
                <a:latin typeface="Calibri" pitchFamily="34" charset="0"/>
                <a:ea typeface="Arial Unicode MS" pitchFamily="34" charset="-128"/>
                <a:cs typeface="Calibri" pitchFamily="34" charset="0"/>
              </a:rPr>
              <a:t>NACRO Conference 2011</a:t>
            </a:r>
          </a:p>
          <a:p>
            <a:r>
              <a:rPr lang="en-US" sz="2800" dirty="0" smtClean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schemeClr val="bg1">
                      <a:lumMod val="95000"/>
                      <a:alpha val="32000"/>
                    </a:schemeClr>
                  </a:outerShdw>
                </a:effectLst>
                <a:latin typeface="Calibri" pitchFamily="34" charset="0"/>
                <a:ea typeface="Arial Unicode MS" pitchFamily="34" charset="-128"/>
                <a:cs typeface="Calibri" pitchFamily="34" charset="0"/>
              </a:rPr>
              <a:t>Aug 1-3, 2011</a:t>
            </a:r>
          </a:p>
          <a:p>
            <a:r>
              <a:rPr lang="en-US" sz="2400" dirty="0" smtClean="0">
                <a:solidFill>
                  <a:schemeClr val="bg1"/>
                </a:solidFill>
                <a:effectLst>
                  <a:outerShdw blurRad="60007" dist="310007" dir="7680000" sy="30000" kx="1300200" algn="ctr" rotWithShape="0">
                    <a:schemeClr val="bg1">
                      <a:lumMod val="95000"/>
                      <a:alpha val="32000"/>
                    </a:schemeClr>
                  </a:outerShdw>
                </a:effectLst>
                <a:latin typeface="Calibri" pitchFamily="34" charset="0"/>
                <a:ea typeface="Arial Unicode MS" pitchFamily="34" charset="-128"/>
                <a:cs typeface="Calibri" pitchFamily="34" charset="0"/>
              </a:rPr>
              <a:t>Ann Arbor MI</a:t>
            </a:r>
            <a:endParaRPr lang="en-US" sz="2000" dirty="0">
              <a:solidFill>
                <a:schemeClr val="bg1"/>
              </a:solidFill>
              <a:latin typeface="Calibri" pitchFamily="34" charset="0"/>
              <a:ea typeface="Arial Unicode MS" pitchFamily="34" charset="-128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90012" y="1494441"/>
            <a:ext cx="8229600" cy="491947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endParaRPr lang="en-US" sz="2400" dirty="0"/>
          </a:p>
        </p:txBody>
      </p:sp>
      <p:pic>
        <p:nvPicPr>
          <p:cNvPr id="32" name="Picture 31" descr="NACRO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7032" y="6553200"/>
            <a:ext cx="1038997" cy="256286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63088" y="281489"/>
            <a:ext cx="8387835" cy="1143000"/>
          </a:xfrm>
        </p:spPr>
        <p:txBody>
          <a:bodyPr>
            <a:noAutofit/>
          </a:bodyPr>
          <a:lstStyle/>
          <a:p>
            <a:pPr marL="969963" indent="-969963"/>
            <a:r>
              <a:rPr lang="en-US" sz="4000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#3: CR Programs provide one-stop shopping</a:t>
            </a:r>
            <a:endParaRPr lang="en-US" sz="4000" cap="small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7072" y="6473279"/>
            <a:ext cx="67600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Essential Elements of a Productive Twenty-First </a:t>
            </a:r>
            <a:r>
              <a:rPr lang="en-US" sz="800" dirty="0" smtClean="0">
                <a:solidFill>
                  <a:schemeClr val="bg1"/>
                </a:solidFill>
              </a:rPr>
              <a:t>Century University </a:t>
            </a:r>
            <a:r>
              <a:rPr lang="en-US" sz="800" dirty="0">
                <a:solidFill>
                  <a:schemeClr val="bg1"/>
                </a:solidFill>
              </a:rPr>
              <a:t>Corporate Relations </a:t>
            </a:r>
            <a:r>
              <a:rPr lang="en-US" sz="800" dirty="0" smtClean="0">
                <a:solidFill>
                  <a:schemeClr val="bg1"/>
                </a:solidFill>
              </a:rPr>
              <a:t>Program </a:t>
            </a:r>
            <a:r>
              <a:rPr lang="en-US" sz="800" i="1" dirty="0" smtClean="0">
                <a:solidFill>
                  <a:schemeClr val="bg1"/>
                </a:solidFill>
              </a:rPr>
              <a:t>Network </a:t>
            </a:r>
            <a:r>
              <a:rPr lang="en-US" sz="800" i="1" dirty="0">
                <a:solidFill>
                  <a:schemeClr val="bg1"/>
                </a:solidFill>
              </a:rPr>
              <a:t>of Academic Corporate Relations </a:t>
            </a:r>
            <a:r>
              <a:rPr lang="en-US" sz="800" i="1" dirty="0" smtClean="0">
                <a:solidFill>
                  <a:schemeClr val="bg1"/>
                </a:solidFill>
              </a:rPr>
              <a:t>Officers, Benchmarking Committee, </a:t>
            </a:r>
            <a:r>
              <a:rPr lang="en-US" sz="800" b="1" dirty="0" smtClean="0">
                <a:solidFill>
                  <a:schemeClr val="bg1"/>
                </a:solidFill>
              </a:rPr>
              <a:t>White </a:t>
            </a:r>
            <a:r>
              <a:rPr lang="en-US" sz="800" b="1" dirty="0" err="1" smtClean="0">
                <a:solidFill>
                  <a:schemeClr val="bg1"/>
                </a:solidFill>
              </a:rPr>
              <a:t>Patper</a:t>
            </a:r>
            <a:r>
              <a:rPr lang="en-US" sz="800" b="1" dirty="0" smtClean="0">
                <a:solidFill>
                  <a:schemeClr val="bg1"/>
                </a:solidFill>
              </a:rPr>
              <a:t>, Aug 2, 2011</a:t>
            </a:r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26723" y="920532"/>
            <a:ext cx="312420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endParaRPr lang="en-US" sz="20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Central to all points of entry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Simplifies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access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Accelerates access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By-passes silos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tx2">
                  <a:lumMod val="40000"/>
                  <a:lumOff val="60000"/>
                </a:schemeClr>
              </a:buClr>
            </a:pPr>
            <a:endParaRPr lang="en-US" sz="2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en-US" sz="20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Expand </a:t>
            </a:r>
            <a:r>
              <a:rPr lang="en-US" sz="20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single </a:t>
            </a:r>
            <a:r>
              <a:rPr lang="en-US" sz="20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projects</a:t>
            </a:r>
            <a:endParaRPr lang="en-US" sz="2000" dirty="0">
              <a:solidFill>
                <a:srgbClr val="FF9966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Build strategic alliances</a:t>
            </a:r>
            <a:endParaRPr lang="en-US" sz="2000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Facilitate interactions</a:t>
            </a:r>
            <a:endParaRPr lang="en-US" sz="2000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endParaRPr lang="en-US" sz="2000" dirty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endParaRPr lang="en-US" sz="2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1" name="Picture 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568" y="2531092"/>
            <a:ext cx="2976562" cy="253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" name="Text Box 8"/>
          <p:cNvSpPr txBox="1">
            <a:spLocks noChangeArrowheads="1"/>
          </p:cNvSpPr>
          <p:nvPr/>
        </p:nvSpPr>
        <p:spPr bwMode="auto">
          <a:xfrm>
            <a:off x="1042001" y="4572820"/>
            <a:ext cx="265073" cy="313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96" name="Text Box 10"/>
          <p:cNvSpPr txBox="1">
            <a:spLocks noChangeArrowheads="1"/>
          </p:cNvSpPr>
          <p:nvPr/>
        </p:nvSpPr>
        <p:spPr bwMode="auto">
          <a:xfrm>
            <a:off x="2964055" y="2200771"/>
            <a:ext cx="1475781" cy="338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81578" y="1600200"/>
            <a:ext cx="5533422" cy="4343400"/>
            <a:chOff x="181578" y="1600200"/>
            <a:chExt cx="5533422" cy="4343400"/>
          </a:xfrm>
        </p:grpSpPr>
        <p:sp>
          <p:nvSpPr>
            <p:cNvPr id="84" name="Oval 5"/>
            <p:cNvSpPr>
              <a:spLocks noChangeArrowheads="1"/>
            </p:cNvSpPr>
            <p:nvPr/>
          </p:nvSpPr>
          <p:spPr bwMode="auto">
            <a:xfrm>
              <a:off x="962332" y="1652698"/>
              <a:ext cx="1855508" cy="1756788"/>
            </a:xfrm>
            <a:prstGeom prst="ellipse">
              <a:avLst/>
            </a:prstGeom>
            <a:solidFill>
              <a:srgbClr val="FFFF66">
                <a:alpha val="51000"/>
              </a:srgbClr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Oval 84"/>
            <p:cNvSpPr>
              <a:spLocks noChangeArrowheads="1"/>
            </p:cNvSpPr>
            <p:nvPr/>
          </p:nvSpPr>
          <p:spPr bwMode="auto">
            <a:xfrm>
              <a:off x="2563812" y="1600200"/>
              <a:ext cx="1855788" cy="1757363"/>
            </a:xfrm>
            <a:prstGeom prst="ellipse">
              <a:avLst/>
            </a:prstGeom>
            <a:solidFill>
              <a:srgbClr val="FFCCFF">
                <a:alpha val="51000"/>
              </a:srgbClr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86" name="Oval 85"/>
            <p:cNvSpPr>
              <a:spLocks noChangeArrowheads="1"/>
            </p:cNvSpPr>
            <p:nvPr/>
          </p:nvSpPr>
          <p:spPr bwMode="auto">
            <a:xfrm>
              <a:off x="181578" y="2814683"/>
              <a:ext cx="1855788" cy="1755775"/>
            </a:xfrm>
            <a:prstGeom prst="ellipse">
              <a:avLst/>
            </a:prstGeom>
            <a:solidFill>
              <a:srgbClr val="00CCFF">
                <a:alpha val="51000"/>
              </a:srgbClr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88" name="Oval 9"/>
            <p:cNvSpPr>
              <a:spLocks noChangeArrowheads="1"/>
            </p:cNvSpPr>
            <p:nvPr/>
          </p:nvSpPr>
          <p:spPr bwMode="auto">
            <a:xfrm>
              <a:off x="3233376" y="2972965"/>
              <a:ext cx="1855508" cy="1756788"/>
            </a:xfrm>
            <a:prstGeom prst="ellipse">
              <a:avLst/>
            </a:prstGeom>
            <a:solidFill>
              <a:srgbClr val="FF9966">
                <a:alpha val="43921"/>
              </a:srgbClr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Oval 10"/>
            <p:cNvSpPr>
              <a:spLocks noChangeArrowheads="1"/>
            </p:cNvSpPr>
            <p:nvPr/>
          </p:nvSpPr>
          <p:spPr bwMode="auto">
            <a:xfrm>
              <a:off x="990600" y="4110612"/>
              <a:ext cx="1855508" cy="1756788"/>
            </a:xfrm>
            <a:prstGeom prst="ellipse">
              <a:avLst/>
            </a:prstGeom>
            <a:solidFill>
              <a:srgbClr val="FF3300">
                <a:alpha val="51000"/>
              </a:srgbClr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0" name="Oval 11"/>
            <p:cNvSpPr>
              <a:spLocks noChangeArrowheads="1"/>
            </p:cNvSpPr>
            <p:nvPr/>
          </p:nvSpPr>
          <p:spPr bwMode="auto">
            <a:xfrm>
              <a:off x="2585292" y="4186812"/>
              <a:ext cx="1834308" cy="1756788"/>
            </a:xfrm>
            <a:prstGeom prst="ellipse">
              <a:avLst/>
            </a:prstGeom>
            <a:solidFill>
              <a:srgbClr val="009900">
                <a:alpha val="43000"/>
              </a:srgbClr>
            </a:solidFill>
            <a:ln w="9525">
              <a:solidFill>
                <a:sysClr val="windowText" lastClr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Text Box 9"/>
            <p:cNvSpPr txBox="1">
              <a:spLocks noChangeArrowheads="1"/>
            </p:cNvSpPr>
            <p:nvPr/>
          </p:nvSpPr>
          <p:spPr bwMode="auto">
            <a:xfrm>
              <a:off x="990600" y="2057400"/>
              <a:ext cx="12954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Executive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Education</a:t>
              </a:r>
            </a:p>
          </p:txBody>
        </p:sp>
        <p:sp>
          <p:nvSpPr>
            <p:cNvPr id="92" name="Text Box 10"/>
            <p:cNvSpPr txBox="1">
              <a:spLocks noChangeArrowheads="1"/>
            </p:cNvSpPr>
            <p:nvPr/>
          </p:nvSpPr>
          <p:spPr bwMode="auto">
            <a:xfrm>
              <a:off x="2769894" y="4648200"/>
              <a:ext cx="1649706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Research Collaborations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Joint Federal Proposals</a:t>
              </a:r>
            </a:p>
          </p:txBody>
        </p:sp>
        <p:sp>
          <p:nvSpPr>
            <p:cNvPr id="93" name="Text Box 11"/>
            <p:cNvSpPr txBox="1">
              <a:spLocks noChangeArrowheads="1"/>
            </p:cNvSpPr>
            <p:nvPr/>
          </p:nvSpPr>
          <p:spPr bwMode="auto">
            <a:xfrm>
              <a:off x="479923" y="3564564"/>
              <a:ext cx="13227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Philanthropy</a:t>
              </a:r>
            </a:p>
          </p:txBody>
        </p:sp>
        <p:sp>
          <p:nvSpPr>
            <p:cNvPr id="95" name="Text Box 10"/>
            <p:cNvSpPr txBox="1">
              <a:spLocks noChangeArrowheads="1"/>
            </p:cNvSpPr>
            <p:nvPr/>
          </p:nvSpPr>
          <p:spPr bwMode="auto">
            <a:xfrm>
              <a:off x="762000" y="4724400"/>
              <a:ext cx="201343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Colleges</a:t>
              </a:r>
              <a:endParaRPr lang="en-US" sz="16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Schools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Research Centers</a:t>
              </a:r>
            </a:p>
          </p:txBody>
        </p:sp>
        <p:sp>
          <p:nvSpPr>
            <p:cNvPr id="97" name="Text Box 12"/>
            <p:cNvSpPr txBox="1">
              <a:spLocks noChangeArrowheads="1"/>
            </p:cNvSpPr>
            <p:nvPr/>
          </p:nvSpPr>
          <p:spPr bwMode="auto">
            <a:xfrm>
              <a:off x="1834583" y="3352800"/>
              <a:ext cx="1656223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Corporate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Relations </a:t>
              </a:r>
            </a:p>
          </p:txBody>
        </p:sp>
        <p:sp>
          <p:nvSpPr>
            <p:cNvPr id="83" name="Text Box 11"/>
            <p:cNvSpPr txBox="1">
              <a:spLocks noChangeArrowheads="1"/>
            </p:cNvSpPr>
            <p:nvPr/>
          </p:nvSpPr>
          <p:spPr bwMode="auto">
            <a:xfrm>
              <a:off x="2895600" y="1752600"/>
              <a:ext cx="1524000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Student Recruiting &amp;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Engagement</a:t>
              </a:r>
            </a:p>
          </p:txBody>
        </p:sp>
        <p:sp>
          <p:nvSpPr>
            <p:cNvPr id="94" name="Text Box 9"/>
            <p:cNvSpPr txBox="1">
              <a:spLocks noChangeArrowheads="1"/>
            </p:cNvSpPr>
            <p:nvPr/>
          </p:nvSpPr>
          <p:spPr bwMode="auto">
            <a:xfrm>
              <a:off x="3505199" y="3175691"/>
              <a:ext cx="2209801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Commercialization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IP</a:t>
              </a:r>
              <a:r>
                <a:rPr kumimoji="0" lang="en-US" sz="1600" i="0" u="none" strike="noStrike" kern="0" cap="none" spc="0" normalizeH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&amp; </a:t>
              </a:r>
              <a:r>
                <a:rPr lang="en-US" sz="16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</a:t>
              </a:r>
              <a:r>
                <a:rPr kumimoji="0" lang="en-US" sz="160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icensing</a:t>
              </a:r>
              <a:endParaRPr lang="en-US" sz="16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kern="0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Ec</a:t>
              </a:r>
              <a:r>
                <a:rPr kumimoji="0" lang="en-US" sz="160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onomic</a:t>
              </a:r>
              <a:r>
                <a:rPr kumimoji="0" lang="en-US" sz="16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kern="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kumimoji="0" lang="en-US" sz="1600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evelopment</a:t>
              </a:r>
              <a:r>
                <a:rPr kumimoji="0" lang="en-US" sz="1600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 </a:t>
              </a:r>
            </a:p>
          </p:txBody>
        </p:sp>
      </p:grpSp>
      <p:sp>
        <p:nvSpPr>
          <p:cNvPr id="7" name="Down Arrow 6"/>
          <p:cNvSpPr/>
          <p:nvPr/>
        </p:nvSpPr>
        <p:spPr>
          <a:xfrm rot="3696220">
            <a:off x="4473099" y="1540950"/>
            <a:ext cx="274000" cy="685565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 rot="7117471">
            <a:off x="4535582" y="4716773"/>
            <a:ext cx="238236" cy="72326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8" name="Down Arrow 27"/>
          <p:cNvSpPr/>
          <p:nvPr/>
        </p:nvSpPr>
        <p:spPr>
          <a:xfrm rot="14527806">
            <a:off x="649060" y="4340275"/>
            <a:ext cx="291739" cy="782207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5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81000" y="1709928"/>
            <a:ext cx="8229600" cy="491947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endParaRPr lang="en-US" sz="2400" dirty="0"/>
          </a:p>
        </p:txBody>
      </p:sp>
      <p:pic>
        <p:nvPicPr>
          <p:cNvPr id="32" name="Picture 31" descr="NACRO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7032" y="6553200"/>
            <a:ext cx="1038997" cy="256286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63088" y="281489"/>
            <a:ext cx="8229600" cy="1143000"/>
          </a:xfrm>
        </p:spPr>
        <p:txBody>
          <a:bodyPr>
            <a:noAutofit/>
          </a:bodyPr>
          <a:lstStyle/>
          <a:p>
            <a:pPr marL="914400" indent="-914400"/>
            <a:r>
              <a:rPr lang="en-US" sz="4000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#4: Integrate the development of research</a:t>
            </a:r>
            <a:endParaRPr lang="en-US" sz="4000" cap="small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1" name="Picture 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070" y="2633875"/>
            <a:ext cx="2976562" cy="253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Oval 85"/>
          <p:cNvSpPr>
            <a:spLocks noChangeArrowheads="1"/>
          </p:cNvSpPr>
          <p:nvPr/>
        </p:nvSpPr>
        <p:spPr bwMode="auto">
          <a:xfrm>
            <a:off x="970361" y="3468900"/>
            <a:ext cx="1855788" cy="1755775"/>
          </a:xfrm>
          <a:prstGeom prst="ellipse">
            <a:avLst/>
          </a:prstGeom>
          <a:solidFill>
            <a:srgbClr val="00CCFF">
              <a:alpha val="51000"/>
            </a:srgbClr>
          </a:solidFill>
          <a:ln w="9525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7" name="Text Box 8"/>
          <p:cNvSpPr txBox="1">
            <a:spLocks noChangeArrowheads="1"/>
          </p:cNvSpPr>
          <p:nvPr/>
        </p:nvSpPr>
        <p:spPr bwMode="auto">
          <a:xfrm>
            <a:off x="1668503" y="5185190"/>
            <a:ext cx="265073" cy="313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88" name="Oval 9"/>
          <p:cNvSpPr>
            <a:spLocks noChangeArrowheads="1"/>
          </p:cNvSpPr>
          <p:nvPr/>
        </p:nvSpPr>
        <p:spPr bwMode="auto">
          <a:xfrm>
            <a:off x="3859878" y="3585335"/>
            <a:ext cx="1855508" cy="1756788"/>
          </a:xfrm>
          <a:prstGeom prst="ellipse">
            <a:avLst/>
          </a:prstGeom>
          <a:solidFill>
            <a:srgbClr val="FF9966">
              <a:alpha val="43921"/>
            </a:srgbClr>
          </a:solidFill>
          <a:ln w="9525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9" name="Oval 10"/>
          <p:cNvSpPr>
            <a:spLocks noChangeArrowheads="1"/>
          </p:cNvSpPr>
          <p:nvPr/>
        </p:nvSpPr>
        <p:spPr bwMode="auto">
          <a:xfrm>
            <a:off x="1745995" y="4328753"/>
            <a:ext cx="1855508" cy="1756788"/>
          </a:xfrm>
          <a:prstGeom prst="ellipse">
            <a:avLst/>
          </a:prstGeom>
          <a:solidFill>
            <a:srgbClr val="FF3300">
              <a:alpha val="51000"/>
            </a:srgbClr>
          </a:solidFill>
          <a:ln w="9525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0" name="Oval 11"/>
          <p:cNvSpPr>
            <a:spLocks noChangeArrowheads="1"/>
          </p:cNvSpPr>
          <p:nvPr/>
        </p:nvSpPr>
        <p:spPr bwMode="auto">
          <a:xfrm>
            <a:off x="3016218" y="4462675"/>
            <a:ext cx="1834308" cy="1756788"/>
          </a:xfrm>
          <a:prstGeom prst="ellipse">
            <a:avLst/>
          </a:prstGeom>
          <a:solidFill>
            <a:srgbClr val="009900">
              <a:alpha val="43000"/>
            </a:srgbClr>
          </a:solidFill>
          <a:ln w="9525">
            <a:solidFill>
              <a:sysClr val="windowText" lastClr="00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2" name="Text Box 10"/>
          <p:cNvSpPr txBox="1">
            <a:spLocks noChangeArrowheads="1"/>
          </p:cNvSpPr>
          <p:nvPr/>
        </p:nvSpPr>
        <p:spPr bwMode="auto">
          <a:xfrm>
            <a:off x="3386035" y="5164640"/>
            <a:ext cx="14975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Research Administration</a:t>
            </a:r>
            <a:endParaRPr kumimoji="0" lang="en-US" sz="16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 Box 11"/>
          <p:cNvSpPr txBox="1">
            <a:spLocks noChangeArrowheads="1"/>
          </p:cNvSpPr>
          <p:nvPr/>
        </p:nvSpPr>
        <p:spPr bwMode="auto">
          <a:xfrm>
            <a:off x="754421" y="3853075"/>
            <a:ext cx="19193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Office for Development</a:t>
            </a:r>
          </a:p>
        </p:txBody>
      </p:sp>
      <p:sp>
        <p:nvSpPr>
          <p:cNvPr id="95" name="Text Box 10"/>
          <p:cNvSpPr txBox="1">
            <a:spLocks noChangeArrowheads="1"/>
          </p:cNvSpPr>
          <p:nvPr/>
        </p:nvSpPr>
        <p:spPr bwMode="auto">
          <a:xfrm>
            <a:off x="1683149" y="5336770"/>
            <a:ext cx="13377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Faculty</a:t>
            </a:r>
            <a:endParaRPr kumimoji="0" lang="en-US" sz="16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 Box 10"/>
          <p:cNvSpPr txBox="1">
            <a:spLocks noChangeArrowheads="1"/>
          </p:cNvSpPr>
          <p:nvPr/>
        </p:nvSpPr>
        <p:spPr bwMode="auto">
          <a:xfrm>
            <a:off x="3590557" y="2813141"/>
            <a:ext cx="1475781" cy="338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811069" y="1647463"/>
            <a:ext cx="3039457" cy="1504249"/>
          </a:xfrm>
          <a:prstGeom prst="ellipse">
            <a:avLst/>
          </a:prstGeom>
          <a:solidFill>
            <a:srgbClr val="7030A0">
              <a:alpha val="53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216549" y="1818734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Cooper Black" pitchFamily="18" charset="0"/>
                <a:cs typeface="Calibri" pitchFamily="34" charset="0"/>
              </a:rPr>
              <a:t>Company X </a:t>
            </a:r>
            <a:r>
              <a:rPr lang="en-US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needs: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Students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Research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Licensing </a:t>
            </a:r>
            <a:endParaRPr lang="en-US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" name="Curved Right Arrow 40"/>
          <p:cNvSpPr/>
          <p:nvPr/>
        </p:nvSpPr>
        <p:spPr>
          <a:xfrm>
            <a:off x="540149" y="2418898"/>
            <a:ext cx="1173936" cy="3571965"/>
          </a:xfrm>
          <a:prstGeom prst="curvedRightArrow">
            <a:avLst>
              <a:gd name="adj1" fmla="val 6466"/>
              <a:gd name="adj2" fmla="val 32743"/>
              <a:gd name="adj3" fmla="val 25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Curved Right Arrow 41"/>
          <p:cNvSpPr/>
          <p:nvPr/>
        </p:nvSpPr>
        <p:spPr>
          <a:xfrm rot="16355420">
            <a:off x="2716584" y="5683710"/>
            <a:ext cx="436849" cy="1100443"/>
          </a:xfrm>
          <a:prstGeom prst="curv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Curved Right Arrow 60"/>
          <p:cNvSpPr/>
          <p:nvPr/>
        </p:nvSpPr>
        <p:spPr>
          <a:xfrm rot="10974489">
            <a:off x="4821804" y="2098899"/>
            <a:ext cx="1336000" cy="3605243"/>
          </a:xfrm>
          <a:prstGeom prst="curvedRightArrow">
            <a:avLst>
              <a:gd name="adj1" fmla="val 6466"/>
              <a:gd name="adj2" fmla="val 32743"/>
              <a:gd name="adj3" fmla="val 25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Left-Right Arrow 43"/>
          <p:cNvSpPr/>
          <p:nvPr/>
        </p:nvSpPr>
        <p:spPr>
          <a:xfrm>
            <a:off x="2831999" y="5257800"/>
            <a:ext cx="527550" cy="361353"/>
          </a:xfrm>
          <a:prstGeom prst="leftRightArrow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Left-Up Arrow 47"/>
          <p:cNvSpPr/>
          <p:nvPr/>
        </p:nvSpPr>
        <p:spPr>
          <a:xfrm rot="17950475">
            <a:off x="2921442" y="3512157"/>
            <a:ext cx="1895173" cy="1190132"/>
          </a:xfrm>
          <a:prstGeom prst="leftUpArrow">
            <a:avLst>
              <a:gd name="adj1" fmla="val 16579"/>
              <a:gd name="adj2" fmla="val 17911"/>
              <a:gd name="adj3" fmla="val 25722"/>
            </a:avLst>
          </a:prstGeom>
          <a:solidFill>
            <a:schemeClr val="bg1">
              <a:alpha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 Box 9"/>
          <p:cNvSpPr txBox="1">
            <a:spLocks noChangeArrowheads="1"/>
          </p:cNvSpPr>
          <p:nvPr/>
        </p:nvSpPr>
        <p:spPr bwMode="auto">
          <a:xfrm>
            <a:off x="4273949" y="4009663"/>
            <a:ext cx="14376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Technology Transfer</a:t>
            </a:r>
            <a:r>
              <a:rPr kumimoji="0" lang="en-US" sz="160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Office</a:t>
            </a:r>
            <a:endParaRPr kumimoji="0" lang="en-US" sz="160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Notched Right Arrow 48"/>
          <p:cNvSpPr/>
          <p:nvPr/>
        </p:nvSpPr>
        <p:spPr>
          <a:xfrm rot="6810224">
            <a:off x="1843865" y="4089721"/>
            <a:ext cx="2303590" cy="336525"/>
          </a:xfrm>
          <a:prstGeom prst="notchedRightArrow">
            <a:avLst/>
          </a:prstGeom>
          <a:solidFill>
            <a:schemeClr val="bg1"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 Box 12"/>
          <p:cNvSpPr txBox="1">
            <a:spLocks noChangeArrowheads="1"/>
          </p:cNvSpPr>
          <p:nvPr/>
        </p:nvSpPr>
        <p:spPr bwMode="auto">
          <a:xfrm>
            <a:off x="2471239" y="3372562"/>
            <a:ext cx="16562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Corporate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Relations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248400" y="1529908"/>
            <a:ext cx="25577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Better, simpler and faster access</a:t>
            </a:r>
            <a:endParaRPr lang="en-US" sz="2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en-US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By-passes silos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Facilitate interactions</a:t>
            </a:r>
            <a:endParaRPr lang="en-US" sz="2000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12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8" grpId="0" animBg="1"/>
      <p:bldP spid="93" grpId="0"/>
      <p:bldP spid="41" grpId="0" animBg="1"/>
      <p:bldP spid="42" grpId="0" animBg="1"/>
      <p:bldP spid="61" grpId="0" animBg="1"/>
      <p:bldP spid="44" grpId="0" animBg="1"/>
      <p:bldP spid="48" grpId="0" animBg="1"/>
      <p:bldP spid="94" grpId="0"/>
      <p:bldP spid="49" grpId="0" animBg="1"/>
      <p:bldP spid="97" grpId="0"/>
      <p:bldP spid="6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Example of a research alliance that leads to philanthropic involvement</a:t>
            </a:r>
            <a:endParaRPr lang="en-US" cap="small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4210088"/>
              </p:ext>
            </p:extLst>
          </p:nvPr>
        </p:nvGraphicFramePr>
        <p:xfrm>
          <a:off x="457200" y="1481138"/>
          <a:ext cx="8229600" cy="4843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5562600" y="2895600"/>
            <a:ext cx="1447800" cy="1066800"/>
            <a:chOff x="5410200" y="2590800"/>
            <a:chExt cx="1447800" cy="1066800"/>
          </a:xfrm>
        </p:grpSpPr>
        <p:sp>
          <p:nvSpPr>
            <p:cNvPr id="5" name="Down Arrow 4"/>
            <p:cNvSpPr/>
            <p:nvPr/>
          </p:nvSpPr>
          <p:spPr>
            <a:xfrm>
              <a:off x="5905500" y="3124200"/>
              <a:ext cx="457200" cy="533400"/>
            </a:xfrm>
            <a:prstGeom prst="down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410200" y="2590800"/>
              <a:ext cx="1447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Alliance agreement 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440615" y="456182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March 2011</a:t>
            </a:r>
            <a:endParaRPr lang="en-US" sz="1400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" name="Picture 9" descr="NACRO-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07032" y="6523845"/>
            <a:ext cx="1038997" cy="25628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430530" y="6324600"/>
            <a:ext cx="609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 smtClean="0">
                <a:solidFill>
                  <a:schemeClr val="bg1"/>
                </a:solidFill>
              </a:rPr>
              <a:t>Data from Northwestern University provided by S. Patera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 rot="10800000">
            <a:off x="8201755" y="2133600"/>
            <a:ext cx="238859" cy="2590800"/>
          </a:xfrm>
          <a:prstGeom prst="down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848600" y="1394936"/>
            <a:ext cx="1197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92D050"/>
                </a:solidFill>
                <a:latin typeface="Calibri" pitchFamily="34" charset="0"/>
                <a:cs typeface="Calibri" pitchFamily="34" charset="0"/>
              </a:rPr>
              <a:t>Anticipated total for FY11</a:t>
            </a:r>
            <a:endParaRPr lang="en-US" sz="1600" dirty="0">
              <a:solidFill>
                <a:srgbClr val="92D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91000" y="2808678"/>
            <a:ext cx="1387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Single gift/</a:t>
            </a:r>
            <a:r>
              <a:rPr lang="en-US" sz="1600" dirty="0" err="1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yr</a:t>
            </a:r>
            <a:endParaRPr lang="en-US" sz="1600" dirty="0" smtClean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16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 Prior ‘07</a:t>
            </a:r>
            <a:endParaRPr lang="en-US" sz="1600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04546" y="1773270"/>
            <a:ext cx="1391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Multiple gifts/</a:t>
            </a:r>
            <a:r>
              <a:rPr lang="en-US" sz="1600" dirty="0" err="1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yr</a:t>
            </a:r>
            <a:endParaRPr lang="en-US" sz="1600" dirty="0" smtClean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sz="16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Post ’07 </a:t>
            </a:r>
            <a:endParaRPr lang="en-US" sz="1600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#5: Facilitate campus coordination</a:t>
            </a:r>
            <a:endParaRPr lang="en-US" sz="3600" cap="small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" name="Picture 9" descr="NACRO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7032" y="6523845"/>
            <a:ext cx="1038997" cy="256286"/>
          </a:xfrm>
          <a:prstGeom prst="rect">
            <a:avLst/>
          </a:prstGeom>
          <a:ln>
            <a:solidFill>
              <a:schemeClr val="bg1"/>
            </a:solidFill>
          </a:ln>
        </p:spPr>
      </p:pic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686477"/>
              </p:ext>
            </p:extLst>
          </p:nvPr>
        </p:nvGraphicFramePr>
        <p:xfrm>
          <a:off x="533400" y="1137136"/>
          <a:ext cx="7924800" cy="5514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876800" y="1137137"/>
            <a:ext cx="1676400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cap="small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Share </a:t>
            </a:r>
            <a:r>
              <a:rPr lang="en-US" sz="2000" b="1" cap="small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information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14393" y="1137136"/>
            <a:ext cx="1752600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cap="small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Communicate Regularly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29721" y="5187452"/>
            <a:ext cx="2023736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cap="small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Coordinate corporate </a:t>
            </a:r>
            <a:r>
              <a:rPr lang="en-US" sz="2000" cap="small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activity</a:t>
            </a:r>
            <a:endParaRPr lang="en-US" sz="2000" cap="small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5200738"/>
            <a:ext cx="2273857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cap="small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Prevent duplication </a:t>
            </a:r>
            <a:r>
              <a:rPr lang="en-US" sz="2000" cap="small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of </a:t>
            </a:r>
            <a:r>
              <a:rPr lang="en-US" sz="2000" cap="small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efforts</a:t>
            </a:r>
            <a:endParaRPr lang="en-US" sz="2000" cap="small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1128" y="3865602"/>
            <a:ext cx="1828800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cap="small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Share metrics</a:t>
            </a:r>
            <a:endParaRPr lang="en-US" sz="2000" cap="small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01378" y="3711714"/>
            <a:ext cx="1680423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cap="small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Share internal databases</a:t>
            </a:r>
            <a:endParaRPr lang="en-US" sz="2000" cap="small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62800" y="1828800"/>
            <a:ext cx="1557579" cy="132343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cap="small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Engage deans faculty</a:t>
            </a:r>
          </a:p>
          <a:p>
            <a:pPr algn="ctr"/>
            <a:r>
              <a:rPr lang="en-US" sz="2000" cap="small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admins</a:t>
            </a:r>
          </a:p>
          <a:p>
            <a:pPr algn="ctr"/>
            <a:r>
              <a:rPr lang="en-US" sz="2000" cap="small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staff</a:t>
            </a:r>
            <a:endParaRPr lang="en-US" sz="2000" cap="small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9728" y="1982687"/>
            <a:ext cx="1371601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cap="small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Share top prospect strategy</a:t>
            </a:r>
            <a:endParaRPr lang="en-US" sz="2000" cap="small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7-Point Star 34"/>
          <p:cNvSpPr/>
          <p:nvPr/>
        </p:nvSpPr>
        <p:spPr>
          <a:xfrm rot="13987728">
            <a:off x="3347873" y="3147006"/>
            <a:ext cx="2399683" cy="2200720"/>
          </a:xfrm>
          <a:prstGeom prst="star7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886200" y="38494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Corporate </a:t>
            </a:r>
            <a:r>
              <a:rPr lang="en-US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Relations</a:t>
            </a:r>
            <a:endParaRPr lang="en-US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92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8" presetClass="emph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21600000">
                                      <p:cBhvr>
                                        <p:cTn id="36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" grpId="0" animBg="1"/>
      <p:bldP spid="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1" y="3429000"/>
            <a:ext cx="8741228" cy="3200400"/>
          </a:xfrm>
        </p:spPr>
        <p:txBody>
          <a:bodyPr>
            <a:normAutofit lnSpcReduction="10000"/>
          </a:bodyPr>
          <a:lstStyle/>
          <a:p>
            <a:pPr marL="109728" lvl="0" indent="0">
              <a:buClr>
                <a:srgbClr val="53548A"/>
              </a:buClr>
              <a:buNone/>
            </a:pPr>
            <a:r>
              <a:rPr lang="en-US" b="1" dirty="0" smtClean="0">
                <a:solidFill>
                  <a:prstClr val="white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Metrics that </a:t>
            </a:r>
            <a:r>
              <a:rPr lang="en-US" b="1" dirty="0">
                <a:solidFill>
                  <a:prstClr val="white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reflect the essential </a:t>
            </a:r>
            <a:r>
              <a:rPr lang="en-US" b="1" dirty="0" smtClean="0">
                <a:solidFill>
                  <a:prstClr val="white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elements</a:t>
            </a:r>
            <a:endParaRPr lang="en-US" b="1" dirty="0" smtClean="0">
              <a:solidFill>
                <a:schemeClr val="bg1"/>
              </a:solidFill>
              <a:sym typeface="Wingdings" pitchFamily="2" charset="2"/>
            </a:endParaRPr>
          </a:p>
          <a:p>
            <a:pPr marL="624078" indent="-514350">
              <a:spcBef>
                <a:spcPts val="600"/>
              </a:spcBef>
              <a:buClr>
                <a:srgbClr val="FFFFCC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Institutional support – </a:t>
            </a:r>
            <a:r>
              <a:rPr lang="en-US" sz="2800" i="1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campus-wide coordination?</a:t>
            </a:r>
            <a:endParaRPr lang="en-US" sz="2800" i="1" dirty="0">
              <a:solidFill>
                <a:schemeClr val="bg1"/>
              </a:solidFill>
              <a:latin typeface="Calibri" pitchFamily="34" charset="0"/>
              <a:ea typeface="Arial Unicode MS" pitchFamily="34" charset="-128"/>
              <a:cs typeface="Calibri" pitchFamily="34" charset="0"/>
            </a:endParaRPr>
          </a:p>
          <a:p>
            <a:pPr marL="624078" indent="-514350">
              <a:spcBef>
                <a:spcPts val="600"/>
              </a:spcBef>
              <a:buClr>
                <a:srgbClr val="FFFFCC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Mutual benefits – </a:t>
            </a:r>
            <a:r>
              <a:rPr lang="en-US" sz="2800" i="1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develop strategies?</a:t>
            </a:r>
            <a:endParaRPr lang="en-US" sz="2800" dirty="0">
              <a:solidFill>
                <a:schemeClr val="bg1"/>
              </a:solidFill>
              <a:latin typeface="Calibri" pitchFamily="34" charset="0"/>
              <a:ea typeface="Arial Unicode MS" pitchFamily="34" charset="-128"/>
              <a:cs typeface="Calibri" pitchFamily="34" charset="0"/>
            </a:endParaRPr>
          </a:p>
          <a:p>
            <a:pPr marL="624078" indent="-514350">
              <a:spcBef>
                <a:spcPts val="600"/>
              </a:spcBef>
              <a:buClr>
                <a:srgbClr val="FFFFCC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One-stop shopping – </a:t>
            </a:r>
            <a:r>
              <a:rPr lang="en-US" sz="2800" i="1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increased interactions?</a:t>
            </a:r>
            <a:endParaRPr lang="en-US" sz="2800" dirty="0">
              <a:solidFill>
                <a:schemeClr val="bg1"/>
              </a:solidFill>
              <a:latin typeface="Calibri" pitchFamily="34" charset="0"/>
              <a:ea typeface="Arial Unicode MS" pitchFamily="34" charset="-128"/>
              <a:cs typeface="Calibri" pitchFamily="34" charset="0"/>
            </a:endParaRPr>
          </a:p>
          <a:p>
            <a:pPr marL="624078" indent="-514350">
              <a:spcBef>
                <a:spcPts val="600"/>
              </a:spcBef>
              <a:buClr>
                <a:srgbClr val="FFFFCC"/>
              </a:buClr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Integrated 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research development – </a:t>
            </a:r>
            <a:r>
              <a:rPr lang="en-US" sz="2800" i="1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increased research support?</a:t>
            </a:r>
            <a:endParaRPr lang="en-US" sz="2800" dirty="0">
              <a:solidFill>
                <a:schemeClr val="bg1"/>
              </a:solidFill>
              <a:latin typeface="Calibri" pitchFamily="34" charset="0"/>
              <a:ea typeface="Arial Unicode MS" pitchFamily="34" charset="-128"/>
              <a:cs typeface="Calibri" pitchFamily="34" charset="0"/>
            </a:endParaRPr>
          </a:p>
          <a:p>
            <a:pPr marL="624078" indent="-514350">
              <a:spcBef>
                <a:spcPts val="600"/>
              </a:spcBef>
              <a:buClr>
                <a:srgbClr val="FFFFCC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Campus coordination – </a:t>
            </a:r>
            <a:r>
              <a:rPr lang="en-US" sz="2800" i="1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information sharing?</a:t>
            </a:r>
            <a:endParaRPr lang="en-US" sz="2800" dirty="0">
              <a:solidFill>
                <a:schemeClr val="bg1"/>
              </a:solidFill>
              <a:latin typeface="Calibri" pitchFamily="34" charset="0"/>
              <a:ea typeface="Arial Unicode MS" pitchFamily="34" charset="-128"/>
              <a:cs typeface="Calibri" pitchFamily="34" charset="0"/>
            </a:endParaRPr>
          </a:p>
          <a:p>
            <a:pPr marL="109728" indent="0">
              <a:buNone/>
            </a:pPr>
            <a:endParaRPr lang="en-US" dirty="0" smtClean="0">
              <a:solidFill>
                <a:schemeClr val="bg1"/>
              </a:solidFill>
              <a:sym typeface="Wingdings" pitchFamily="2" charset="2"/>
            </a:endParaRPr>
          </a:p>
        </p:txBody>
      </p:sp>
      <p:sp>
        <p:nvSpPr>
          <p:cNvPr id="4" name="Title 7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Metrics should reflect the comprehensive nature of CR</a:t>
            </a:r>
            <a:endParaRPr lang="en-US" cap="small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Picture 12" descr="NACRO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7032" y="6523845"/>
            <a:ext cx="1038997" cy="2562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199" y="1219200"/>
            <a:ext cx="85888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indent="0" algn="ctr"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INADEQUATE MAXIM</a:t>
            </a:r>
          </a:p>
          <a:p>
            <a:pPr marL="109728" indent="0" algn="ctr"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Individual-based 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performance </a:t>
            </a:r>
            <a:r>
              <a:rPr lang="en-US" sz="24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metrics</a:t>
            </a:r>
            <a:endParaRPr lang="en-US" sz="24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109728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Contact 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 visits	</a:t>
            </a:r>
          </a:p>
          <a:p>
            <a:pPr marL="109728" indent="0">
              <a:buNone/>
            </a:pP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		Visits  proposal development</a:t>
            </a:r>
          </a:p>
          <a:p>
            <a:pPr marL="109728" indent="0">
              <a:buNone/>
            </a:pP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			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			Proposals 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 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$$</a:t>
            </a:r>
            <a:endParaRPr lang="en-US" sz="2400" dirty="0">
              <a:solidFill>
                <a:schemeClr val="bg1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34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878673"/>
              </p:ext>
            </p:extLst>
          </p:nvPr>
        </p:nvGraphicFramePr>
        <p:xfrm>
          <a:off x="42556" y="-58819"/>
          <a:ext cx="9003473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4300" y="-76200"/>
            <a:ext cx="8915400" cy="1143000"/>
          </a:xfrm>
        </p:spPr>
        <p:txBody>
          <a:bodyPr>
            <a:normAutofit/>
          </a:bodyPr>
          <a:lstStyle/>
          <a:p>
            <a:r>
              <a:rPr lang="en-US" sz="4000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Example of comprehensive assessment</a:t>
            </a:r>
            <a:endParaRPr lang="en-US" sz="4000" cap="small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4" name="Picture 13" descr="NACRO-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07032" y="6523845"/>
            <a:ext cx="1038997" cy="25628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44541" y="762000"/>
            <a:ext cx="16002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Incentivize cooperation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37545" y="762000"/>
            <a:ext cx="174456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Reward collaboration </a:t>
            </a:r>
          </a:p>
        </p:txBody>
      </p:sp>
      <p:sp>
        <p:nvSpPr>
          <p:cNvPr id="3" name="Lightning Bolt 2"/>
          <p:cNvSpPr/>
          <p:nvPr/>
        </p:nvSpPr>
        <p:spPr>
          <a:xfrm>
            <a:off x="7261358" y="1619246"/>
            <a:ext cx="457200" cy="404816"/>
          </a:xfrm>
          <a:prstGeom prst="lightningBolt">
            <a:avLst/>
          </a:prstGeom>
          <a:solidFill>
            <a:srgbClr val="FF9966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ightning Bolt 8"/>
          <p:cNvSpPr/>
          <p:nvPr/>
        </p:nvSpPr>
        <p:spPr>
          <a:xfrm>
            <a:off x="7737800" y="2395537"/>
            <a:ext cx="358258" cy="266700"/>
          </a:xfrm>
          <a:prstGeom prst="lightningBolt">
            <a:avLst/>
          </a:prstGeom>
          <a:solidFill>
            <a:srgbClr val="FF9966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ightning Bolt 10"/>
          <p:cNvSpPr/>
          <p:nvPr/>
        </p:nvSpPr>
        <p:spPr>
          <a:xfrm>
            <a:off x="8069330" y="3367087"/>
            <a:ext cx="457200" cy="381000"/>
          </a:xfrm>
          <a:prstGeom prst="lightningBolt">
            <a:avLst/>
          </a:prstGeom>
          <a:solidFill>
            <a:srgbClr val="FF9966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ightning Bolt 12"/>
          <p:cNvSpPr/>
          <p:nvPr/>
        </p:nvSpPr>
        <p:spPr>
          <a:xfrm>
            <a:off x="244541" y="4953000"/>
            <a:ext cx="457200" cy="381000"/>
          </a:xfrm>
          <a:prstGeom prst="lightningBolt">
            <a:avLst/>
          </a:prstGeom>
          <a:solidFill>
            <a:srgbClr val="FF9966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6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Chart bld="series"/>
        </p:bldSub>
      </p:bldGraphic>
      <p:bldP spid="10" grpId="0"/>
      <p:bldP spid="12" grpId="0"/>
      <p:bldP spid="3" grpId="0" animBg="1"/>
      <p:bldP spid="9" grpId="0" animBg="1"/>
      <p:bldP spid="11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817429" cy="5042517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>Emily Abbott </a:t>
            </a:r>
            <a:r>
              <a:rPr lang="en-US" sz="2000" dirty="0" smtClean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>(Caltech) – </a:t>
            </a:r>
            <a:r>
              <a:rPr lang="en-US" sz="2000" i="1" dirty="0" smtClean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>BC co-Chair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Anne Borchert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(Case Western Reserve U)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Coleen Burrus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(Northwestern U)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Ashley Cooper </a:t>
            </a:r>
            <a:r>
              <a:rPr lang="en-US" sz="2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U Southern California)</a:t>
            </a:r>
            <a:endParaRPr lang="en-US" sz="2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Michael Dwyer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(Rochester Institute of Technology)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Catheryn Fuller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(Chicago Booth School of Business)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Greg Gibbs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(UC Davis)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Mary Hanifin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(Brown U)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Richard Jones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(U Chicago)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Sean Kassen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(U Notre Dame)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Dorothy Kittner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(Washington U)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Shelly Maddex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(Penn State U)</a:t>
            </a:r>
          </a:p>
          <a:p>
            <a:pPr marL="111125" indent="-1588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Don McGowan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(Tufts) </a:t>
            </a:r>
          </a:p>
          <a:p>
            <a:pPr marL="111125" indent="-1588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Lorena McLaren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(U Washington)</a:t>
            </a:r>
          </a:p>
          <a:p>
            <a:pPr marL="111125" indent="-1588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Michael Owen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(U Ontario Institute of Technology)</a:t>
            </a:r>
          </a:p>
          <a:p>
            <a:pPr marL="111125" indent="-1588">
              <a:buNone/>
            </a:pPr>
            <a:r>
              <a:rPr lang="en-US" sz="2000" b="1" dirty="0" smtClean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>Sacha Patera </a:t>
            </a:r>
            <a:r>
              <a:rPr lang="en-US" sz="2000" dirty="0" smtClean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>(Northwestern U) – </a:t>
            </a:r>
            <a:r>
              <a:rPr lang="en-US" sz="2000" i="1" dirty="0" smtClean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>BC co-Chair</a:t>
            </a:r>
          </a:p>
          <a:p>
            <a:pPr marL="111125" indent="-1588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Mark Putnam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(U Houston)</a:t>
            </a:r>
          </a:p>
          <a:p>
            <a:pPr marL="111125" indent="-1588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Karla Riker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(Emory U)</a:t>
            </a:r>
          </a:p>
          <a:p>
            <a:pPr marL="111125" indent="-1588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Pam Ritter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(Purdue U)</a:t>
            </a:r>
          </a:p>
          <a:p>
            <a:pPr marL="111125" indent="-1588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Sarah Schram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(Louisiana State U) </a:t>
            </a:r>
          </a:p>
          <a:p>
            <a:pPr marL="111125" indent="-1588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Jon See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(Purdue U)</a:t>
            </a:r>
          </a:p>
          <a:p>
            <a:pPr marL="111125" indent="-1588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William Swisher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(Carnegie Mellon U)</a:t>
            </a:r>
          </a:p>
          <a:p>
            <a:pPr marL="111125" indent="-1588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Olof Westerstahl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(U Illinois) </a:t>
            </a:r>
          </a:p>
          <a:p>
            <a:pPr marL="111125" indent="-1588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Kyan Zeller </a:t>
            </a:r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(Michigan State U)</a:t>
            </a:r>
            <a:endParaRPr lang="en-US" sz="20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Thank you NACRO Benchmarking Committee 2011</a:t>
            </a:r>
            <a:r>
              <a:rPr lang="en-US" sz="3200" cap="small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!</a:t>
            </a:r>
          </a:p>
        </p:txBody>
      </p:sp>
      <p:pic>
        <p:nvPicPr>
          <p:cNvPr id="4" name="Picture 3" descr="NACRO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7032" y="6523845"/>
            <a:ext cx="1038997" cy="2562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idx="1"/>
          </p:nvPr>
        </p:nvSpPr>
        <p:spPr>
          <a:xfrm>
            <a:off x="419100" y="1597631"/>
            <a:ext cx="8305800" cy="4923645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buClr>
                <a:schemeClr val="accent1">
                  <a:lumMod val="20000"/>
                  <a:lumOff val="80000"/>
                </a:schemeClr>
              </a:buClr>
              <a:buNone/>
            </a:pPr>
            <a:r>
              <a:rPr lang="en-US" sz="2600" dirty="0" smtClean="0">
                <a:solidFill>
                  <a:schemeClr val="bg1"/>
                </a:solidFill>
              </a:rPr>
              <a:t> </a:t>
            </a:r>
          </a:p>
          <a:p>
            <a:pPr marL="109728" indent="0" algn="ctr">
              <a:buClr>
                <a:schemeClr val="accent1">
                  <a:lumMod val="20000"/>
                  <a:lumOff val="80000"/>
                </a:schemeClr>
              </a:buClr>
              <a:buNone/>
            </a:pPr>
            <a:r>
              <a:rPr lang="en-US" sz="3300" dirty="0" smtClean="0">
                <a:solidFill>
                  <a:schemeClr val="bg1"/>
                </a:solidFill>
              </a:rPr>
              <a:t>Tightened governance rules </a:t>
            </a:r>
          </a:p>
          <a:p>
            <a:pPr marL="109728" indent="0" algn="ctr">
              <a:buClr>
                <a:schemeClr val="accent1">
                  <a:lumMod val="20000"/>
                  <a:lumOff val="80000"/>
                </a:schemeClr>
              </a:buClr>
              <a:buNone/>
            </a:pPr>
            <a:r>
              <a:rPr lang="en-US" sz="3300" dirty="0" smtClean="0">
                <a:solidFill>
                  <a:schemeClr val="bg1"/>
                </a:solidFill>
              </a:rPr>
              <a:t>Shareholder expectations </a:t>
            </a:r>
          </a:p>
          <a:p>
            <a:pPr marL="109728" indent="0" algn="ctr">
              <a:buClr>
                <a:schemeClr val="accent1">
                  <a:lumMod val="20000"/>
                  <a:lumOff val="80000"/>
                </a:schemeClr>
              </a:buClr>
              <a:buNone/>
            </a:pPr>
            <a:r>
              <a:rPr lang="en-US" sz="3300" dirty="0" smtClean="0">
                <a:solidFill>
                  <a:schemeClr val="bg1"/>
                </a:solidFill>
              </a:rPr>
              <a:t>Greater accountability</a:t>
            </a:r>
          </a:p>
          <a:p>
            <a:pPr marL="109728" indent="0" algn="ctr">
              <a:buClr>
                <a:schemeClr val="accent1">
                  <a:lumMod val="20000"/>
                  <a:lumOff val="80000"/>
                </a:schemeClr>
              </a:buClr>
              <a:buNone/>
            </a:pPr>
            <a:r>
              <a:rPr lang="en-US" sz="3300" dirty="0" smtClean="0">
                <a:solidFill>
                  <a:schemeClr val="bg1"/>
                </a:solidFill>
              </a:rPr>
              <a:t>Global competition</a:t>
            </a:r>
          </a:p>
          <a:p>
            <a:pPr marL="109728" indent="0" algn="ctr">
              <a:buClr>
                <a:schemeClr val="accent1">
                  <a:lumMod val="20000"/>
                  <a:lumOff val="80000"/>
                </a:schemeClr>
              </a:buClr>
              <a:buNone/>
            </a:pPr>
            <a:r>
              <a:rPr lang="en-US" sz="3300" dirty="0" smtClean="0">
                <a:solidFill>
                  <a:schemeClr val="bg1"/>
                </a:solidFill>
              </a:rPr>
              <a:t>Deregulation</a:t>
            </a:r>
          </a:p>
          <a:p>
            <a:pPr marL="109728" indent="0" algn="ctr">
              <a:buClr>
                <a:schemeClr val="accent1">
                  <a:lumMod val="20000"/>
                  <a:lumOff val="80000"/>
                </a:schemeClr>
              </a:buClr>
              <a:buNone/>
            </a:pPr>
            <a:endParaRPr lang="en-US" sz="2600" dirty="0" smtClean="0">
              <a:solidFill>
                <a:schemeClr val="bg1"/>
              </a:solidFill>
            </a:endParaRPr>
          </a:p>
          <a:p>
            <a:pPr marL="109728" indent="0" algn="ctr">
              <a:buClr>
                <a:schemeClr val="accent1">
                  <a:lumMod val="20000"/>
                  <a:lumOff val="80000"/>
                </a:schemeClr>
              </a:buClr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109728" indent="0" algn="ctr">
              <a:buClr>
                <a:schemeClr val="accent1">
                  <a:lumMod val="20000"/>
                  <a:lumOff val="80000"/>
                </a:schemeClr>
              </a:buClr>
              <a:buNone/>
            </a:pPr>
            <a:endParaRPr lang="en-US" sz="2400" dirty="0" smtClean="0">
              <a:solidFill>
                <a:srgbClr val="FFC000"/>
              </a:solidFill>
            </a:endParaRPr>
          </a:p>
          <a:p>
            <a:pPr marL="109728" indent="0" algn="ctr">
              <a:buClr>
                <a:schemeClr val="accent1">
                  <a:lumMod val="20000"/>
                  <a:lumOff val="80000"/>
                </a:schemeClr>
              </a:buClr>
              <a:buNone/>
            </a:pPr>
            <a:r>
              <a:rPr lang="en-US" sz="3300" b="1" dirty="0" smtClean="0">
                <a:solidFill>
                  <a:schemeClr val="bg1"/>
                </a:solidFill>
              </a:rPr>
              <a:t>Companies seek greater value </a:t>
            </a:r>
          </a:p>
          <a:p>
            <a:pPr marL="109728" indent="0" algn="ctr">
              <a:buClr>
                <a:schemeClr val="accent1">
                  <a:lumMod val="20000"/>
                  <a:lumOff val="80000"/>
                </a:schemeClr>
              </a:buClr>
              <a:buNone/>
            </a:pPr>
            <a:r>
              <a:rPr lang="en-US" sz="3300" b="1" dirty="0" smtClean="0">
                <a:solidFill>
                  <a:schemeClr val="bg1"/>
                </a:solidFill>
              </a:rPr>
              <a:t>from academic relationships </a:t>
            </a:r>
          </a:p>
          <a:p>
            <a:pPr marL="109728" indent="0" algn="ctr">
              <a:buClr>
                <a:schemeClr val="accent1">
                  <a:lumMod val="20000"/>
                  <a:lumOff val="80000"/>
                </a:schemeClr>
              </a:buClr>
              <a:buNone/>
            </a:pPr>
            <a:endParaRPr lang="en-US" sz="2400" dirty="0" smtClean="0">
              <a:solidFill>
                <a:srgbClr val="FFC000"/>
              </a:solidFill>
            </a:endParaRPr>
          </a:p>
          <a:p>
            <a:pPr marL="109728" indent="0" algn="ctr">
              <a:buClr>
                <a:schemeClr val="accent1">
                  <a:lumMod val="20000"/>
                  <a:lumOff val="80000"/>
                </a:schemeClr>
              </a:buClr>
              <a:buNone/>
            </a:pPr>
            <a:endParaRPr lang="en-US" sz="2400" dirty="0" smtClean="0">
              <a:solidFill>
                <a:srgbClr val="FFC000"/>
              </a:solidFill>
            </a:endParaRPr>
          </a:p>
          <a:p>
            <a:pPr marL="109728" indent="0" algn="ctr">
              <a:buClr>
                <a:schemeClr val="accent1">
                  <a:lumMod val="20000"/>
                  <a:lumOff val="80000"/>
                </a:schemeClr>
              </a:buClr>
              <a:buNone/>
            </a:pPr>
            <a:r>
              <a:rPr lang="en-US" sz="2400" dirty="0" smtClean="0">
                <a:solidFill>
                  <a:srgbClr val="FFFF00"/>
                </a:solidFill>
              </a:rPr>
              <a:t>Which university priorities match corporate objectives?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sz="4000" cap="small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Corporations </a:t>
            </a:r>
            <a:r>
              <a:rPr lang="en-US" sz="4000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have transitioned </a:t>
            </a:r>
            <a:r>
              <a:rPr lang="en-US" sz="4000" cap="small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from donors to investors</a:t>
            </a:r>
          </a:p>
        </p:txBody>
      </p:sp>
      <p:pic>
        <p:nvPicPr>
          <p:cNvPr id="6" name="Picture 5" descr="NACRO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7032" y="6523845"/>
            <a:ext cx="1038997" cy="256286"/>
          </a:xfrm>
          <a:prstGeom prst="rect">
            <a:avLst/>
          </a:prstGeom>
        </p:spPr>
      </p:pic>
      <p:sp>
        <p:nvSpPr>
          <p:cNvPr id="8" name="Down Arrow 7"/>
          <p:cNvSpPr/>
          <p:nvPr/>
        </p:nvSpPr>
        <p:spPr>
          <a:xfrm>
            <a:off x="3657600" y="3962400"/>
            <a:ext cx="1828800" cy="533400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0800000">
            <a:off x="3657601" y="5562599"/>
            <a:ext cx="1828800" cy="533400"/>
          </a:xfrm>
          <a:prstGeom prst="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4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1"/>
            <a:ext cx="806933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NACRO 2010 surveys 45 CR programs.  What kind of interactions with industry are you seeking?</a:t>
            </a:r>
          </a:p>
          <a:p>
            <a:pPr>
              <a:buNone/>
            </a:pPr>
            <a:endParaRPr lang="en-US" sz="2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buClr>
                <a:srgbClr val="FFFFCC"/>
              </a:buClr>
            </a:pPr>
            <a:endParaRPr lang="en-US" sz="2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  <a:sym typeface="Wingdings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sz="4000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University CR programs are in transition</a:t>
            </a:r>
            <a:endParaRPr lang="en-US" sz="4000" cap="small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Picture 5" descr="NACRO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7032" y="6523845"/>
            <a:ext cx="1038997" cy="256286"/>
          </a:xfrm>
          <a:prstGeom prst="rect">
            <a:avLst/>
          </a:prstGeom>
        </p:spPr>
      </p:pic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226533915"/>
              </p:ext>
            </p:extLst>
          </p:nvPr>
        </p:nvGraphicFramePr>
        <p:xfrm>
          <a:off x="304800" y="1271144"/>
          <a:ext cx="8458200" cy="5380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sz="4000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Companies seek comprehensive relationships with universities</a:t>
            </a:r>
            <a:endParaRPr lang="en-US" sz="4000" cap="small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Picture 5" descr="NACRO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7032" y="6523845"/>
            <a:ext cx="1038997" cy="256286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11140"/>
            <a:ext cx="8305800" cy="5170660"/>
          </a:xfrm>
        </p:spPr>
        <p:txBody>
          <a:bodyPr>
            <a:normAutofit lnSpcReduction="10000"/>
          </a:bodyPr>
          <a:lstStyle/>
          <a:p>
            <a:pPr marL="109728" indent="0">
              <a:spcAft>
                <a:spcPts val="600"/>
              </a:spcAft>
              <a:buClr>
                <a:schemeClr val="accent1">
                  <a:lumMod val="20000"/>
                  <a:lumOff val="80000"/>
                </a:schemeClr>
              </a:buClr>
              <a:buNone/>
              <a:tabLst>
                <a:tab pos="461963" algn="l"/>
                <a:tab pos="801688" algn="l"/>
                <a:tab pos="1139825" algn="l"/>
                <a:tab pos="1489075" algn="l"/>
                <a:tab pos="1828800" algn="l"/>
                <a:tab pos="2168525" algn="l"/>
                <a:tab pos="2517775" algn="l"/>
                <a:tab pos="2855913" algn="l"/>
                <a:tab pos="3205163" algn="l"/>
                <a:tab pos="3544888" algn="l"/>
                <a:tab pos="3883025" algn="l"/>
                <a:tab pos="4232275" algn="l"/>
              </a:tabLst>
            </a:pPr>
            <a:r>
              <a:rPr lang="en-US" dirty="0" smtClean="0">
                <a:solidFill>
                  <a:schemeClr val="bg1"/>
                </a:solidFill>
              </a:rPr>
              <a:t>Recruitment of students</a:t>
            </a:r>
          </a:p>
          <a:p>
            <a:pPr marL="109728" indent="0" defTabSz="461963">
              <a:spcAft>
                <a:spcPts val="600"/>
              </a:spcAft>
              <a:buClr>
                <a:schemeClr val="accent1">
                  <a:lumMod val="20000"/>
                  <a:lumOff val="80000"/>
                </a:schemeClr>
              </a:buClr>
              <a:buNone/>
              <a:tabLst>
                <a:tab pos="461963" algn="l"/>
                <a:tab pos="801688" algn="l"/>
                <a:tab pos="1139825" algn="l"/>
                <a:tab pos="1489075" algn="l"/>
                <a:tab pos="1828800" algn="l"/>
                <a:tab pos="2168525" algn="l"/>
                <a:tab pos="2517775" algn="l"/>
                <a:tab pos="2855913" algn="l"/>
                <a:tab pos="3205163" algn="l"/>
                <a:tab pos="3544888" algn="l"/>
                <a:tab pos="3883025" algn="l"/>
                <a:tab pos="4232275" algn="l"/>
              </a:tabLst>
            </a:pPr>
            <a:r>
              <a:rPr lang="en-US" dirty="0" smtClean="0">
                <a:solidFill>
                  <a:schemeClr val="bg1"/>
                </a:solidFill>
              </a:rPr>
              <a:t>	Research collaborations</a:t>
            </a:r>
            <a:endParaRPr lang="en-US" dirty="0">
              <a:solidFill>
                <a:schemeClr val="bg1"/>
              </a:solidFill>
            </a:endParaRPr>
          </a:p>
          <a:p>
            <a:pPr marL="109728" indent="0">
              <a:spcAft>
                <a:spcPts val="600"/>
              </a:spcAft>
              <a:buClr>
                <a:schemeClr val="accent1">
                  <a:lumMod val="20000"/>
                  <a:lumOff val="80000"/>
                </a:schemeClr>
              </a:buClr>
              <a:buNone/>
              <a:tabLst>
                <a:tab pos="461963" algn="l"/>
                <a:tab pos="801688" algn="l"/>
                <a:tab pos="1139825" algn="l"/>
                <a:tab pos="1489075" algn="l"/>
                <a:tab pos="1828800" algn="l"/>
                <a:tab pos="2168525" algn="l"/>
                <a:tab pos="2517775" algn="l"/>
                <a:tab pos="2855913" algn="l"/>
                <a:tab pos="3205163" algn="l"/>
                <a:tab pos="3544888" algn="l"/>
                <a:tab pos="3883025" algn="l"/>
                <a:tab pos="4232275" algn="l"/>
              </a:tabLst>
            </a:pPr>
            <a:r>
              <a:rPr lang="en-US" dirty="0" smtClean="0">
                <a:solidFill>
                  <a:schemeClr val="bg1"/>
                </a:solidFill>
              </a:rPr>
              <a:t>		Intellectual </a:t>
            </a:r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roperty and licensing</a:t>
            </a:r>
          </a:p>
          <a:p>
            <a:pPr marL="109728" indent="0" defTabSz="452438">
              <a:spcAft>
                <a:spcPts val="600"/>
              </a:spcAft>
              <a:buClr>
                <a:schemeClr val="accent1">
                  <a:lumMod val="20000"/>
                  <a:lumOff val="80000"/>
                </a:schemeClr>
              </a:buClr>
              <a:buNone/>
              <a:tabLst>
                <a:tab pos="461963" algn="l"/>
                <a:tab pos="801688" algn="l"/>
                <a:tab pos="1139825" algn="l"/>
                <a:tab pos="1489075" algn="l"/>
                <a:tab pos="1828800" algn="l"/>
                <a:tab pos="2168525" algn="l"/>
                <a:tab pos="2517775" algn="l"/>
                <a:tab pos="2855913" algn="l"/>
                <a:tab pos="3205163" algn="l"/>
                <a:tab pos="3544888" algn="l"/>
                <a:tab pos="3883025" algn="l"/>
                <a:tab pos="4232275" algn="l"/>
              </a:tabLst>
            </a:pPr>
            <a:r>
              <a:rPr lang="en-US" dirty="0" smtClean="0">
                <a:solidFill>
                  <a:schemeClr val="bg1"/>
                </a:solidFill>
              </a:rPr>
              <a:t>			Intellectual capital and expertise</a:t>
            </a:r>
          </a:p>
          <a:p>
            <a:pPr marL="109728" indent="0">
              <a:spcAft>
                <a:spcPts val="600"/>
              </a:spcAft>
              <a:buClr>
                <a:schemeClr val="accent1">
                  <a:lumMod val="20000"/>
                  <a:lumOff val="80000"/>
                </a:schemeClr>
              </a:buClr>
              <a:buNone/>
              <a:tabLst>
                <a:tab pos="461963" algn="l"/>
                <a:tab pos="801688" algn="l"/>
                <a:tab pos="1139825" algn="l"/>
                <a:tab pos="1489075" algn="l"/>
                <a:tab pos="1828800" algn="l"/>
                <a:tab pos="2168525" algn="l"/>
                <a:tab pos="2517775" algn="l"/>
                <a:tab pos="2855913" algn="l"/>
                <a:tab pos="3205163" algn="l"/>
                <a:tab pos="3544888" algn="l"/>
                <a:tab pos="3883025" algn="l"/>
                <a:tab pos="4232275" algn="l"/>
              </a:tabLst>
            </a:pPr>
            <a:r>
              <a:rPr lang="en-US" dirty="0" smtClean="0">
                <a:solidFill>
                  <a:schemeClr val="bg1"/>
                </a:solidFill>
              </a:rPr>
              <a:t>				Use of specialized facilities </a:t>
            </a:r>
          </a:p>
          <a:p>
            <a:pPr marL="109728" indent="0">
              <a:spcAft>
                <a:spcPts val="600"/>
              </a:spcAft>
              <a:buClr>
                <a:schemeClr val="accent1">
                  <a:lumMod val="20000"/>
                  <a:lumOff val="80000"/>
                </a:schemeClr>
              </a:buClr>
              <a:buNone/>
              <a:tabLst>
                <a:tab pos="461963" algn="l"/>
                <a:tab pos="801688" algn="l"/>
                <a:tab pos="1139825" algn="l"/>
                <a:tab pos="1489075" algn="l"/>
                <a:tab pos="1828800" algn="l"/>
                <a:tab pos="2168525" algn="l"/>
                <a:tab pos="2517775" algn="l"/>
                <a:tab pos="2855913" algn="l"/>
                <a:tab pos="3205163" algn="l"/>
                <a:tab pos="3544888" algn="l"/>
                <a:tab pos="3883025" algn="l"/>
                <a:tab pos="4232275" algn="l"/>
              </a:tabLst>
            </a:pPr>
            <a:r>
              <a:rPr lang="en-US" dirty="0" smtClean="0">
                <a:solidFill>
                  <a:schemeClr val="bg1"/>
                </a:solidFill>
              </a:rPr>
              <a:t>					Economic development</a:t>
            </a:r>
          </a:p>
          <a:p>
            <a:pPr marL="109728" indent="0">
              <a:spcAft>
                <a:spcPts val="600"/>
              </a:spcAft>
              <a:buClr>
                <a:schemeClr val="accent1">
                  <a:lumMod val="20000"/>
                  <a:lumOff val="80000"/>
                </a:schemeClr>
              </a:buClr>
              <a:buNone/>
              <a:tabLst>
                <a:tab pos="461963" algn="l"/>
                <a:tab pos="801688" algn="l"/>
                <a:tab pos="1139825" algn="l"/>
                <a:tab pos="1489075" algn="l"/>
                <a:tab pos="1828800" algn="l"/>
                <a:tab pos="2168525" algn="l"/>
                <a:tab pos="2517775" algn="l"/>
                <a:tab pos="2855913" algn="l"/>
                <a:tab pos="3205163" algn="l"/>
                <a:tab pos="3544888" algn="l"/>
                <a:tab pos="3883025" algn="l"/>
                <a:tab pos="4232275" algn="l"/>
              </a:tabLst>
            </a:pPr>
            <a:r>
              <a:rPr lang="en-US" dirty="0" smtClean="0">
                <a:solidFill>
                  <a:schemeClr val="bg1"/>
                </a:solidFill>
              </a:rPr>
              <a:t>						Procurement and vending</a:t>
            </a:r>
          </a:p>
          <a:p>
            <a:pPr marL="109728" indent="0">
              <a:spcAft>
                <a:spcPts val="600"/>
              </a:spcAft>
              <a:buClr>
                <a:schemeClr val="accent1">
                  <a:lumMod val="20000"/>
                  <a:lumOff val="80000"/>
                </a:schemeClr>
              </a:buClr>
              <a:buNone/>
              <a:tabLst>
                <a:tab pos="461963" algn="l"/>
                <a:tab pos="801688" algn="l"/>
                <a:tab pos="1139825" algn="l"/>
                <a:tab pos="1489075" algn="l"/>
                <a:tab pos="1828800" algn="l"/>
                <a:tab pos="2168525" algn="l"/>
                <a:tab pos="2517775" algn="l"/>
                <a:tab pos="2855913" algn="l"/>
                <a:tab pos="3205163" algn="l"/>
                <a:tab pos="3544888" algn="l"/>
                <a:tab pos="3883025" algn="l"/>
                <a:tab pos="4232275" algn="l"/>
              </a:tabLst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						</a:t>
            </a:r>
            <a:r>
              <a:rPr lang="en-US" dirty="0">
                <a:solidFill>
                  <a:schemeClr val="bg1"/>
                </a:solidFill>
              </a:rPr>
              <a:t>Executive </a:t>
            </a:r>
            <a:r>
              <a:rPr lang="en-US" dirty="0" smtClean="0">
                <a:solidFill>
                  <a:schemeClr val="bg1"/>
                </a:solidFill>
              </a:rPr>
              <a:t>education</a:t>
            </a:r>
          </a:p>
          <a:p>
            <a:pPr marL="109728" indent="0">
              <a:spcAft>
                <a:spcPts val="600"/>
              </a:spcAft>
              <a:buClr>
                <a:schemeClr val="accent1">
                  <a:lumMod val="20000"/>
                  <a:lumOff val="80000"/>
                </a:schemeClr>
              </a:buClr>
              <a:buNone/>
              <a:tabLst>
                <a:tab pos="461963" algn="l"/>
                <a:tab pos="801688" algn="l"/>
                <a:tab pos="1139825" algn="l"/>
                <a:tab pos="1489075" algn="l"/>
                <a:tab pos="1828800" algn="l"/>
                <a:tab pos="2168525" algn="l"/>
                <a:tab pos="2517775" algn="l"/>
                <a:tab pos="2855913" algn="l"/>
                <a:tab pos="3205163" algn="l"/>
                <a:tab pos="3544888" algn="l"/>
                <a:tab pos="3883025" algn="l"/>
                <a:tab pos="4232275" algn="l"/>
              </a:tabLst>
            </a:pPr>
            <a:r>
              <a:rPr lang="en-US" dirty="0" smtClean="0">
                <a:solidFill>
                  <a:schemeClr val="bg1"/>
                </a:solidFill>
              </a:rPr>
              <a:t>								Advisory roles on boards</a:t>
            </a:r>
          </a:p>
          <a:p>
            <a:pPr marL="109728" indent="0">
              <a:spcAft>
                <a:spcPts val="600"/>
              </a:spcAft>
              <a:buClr>
                <a:schemeClr val="accent1">
                  <a:lumMod val="20000"/>
                  <a:lumOff val="80000"/>
                </a:schemeClr>
              </a:buClr>
              <a:buNone/>
              <a:tabLst>
                <a:tab pos="461963" algn="l"/>
                <a:tab pos="801688" algn="l"/>
                <a:tab pos="1139825" algn="l"/>
                <a:tab pos="1489075" algn="l"/>
                <a:tab pos="1828800" algn="l"/>
                <a:tab pos="2168525" algn="l"/>
                <a:tab pos="2517775" algn="l"/>
                <a:tab pos="2855913" algn="l"/>
                <a:tab pos="3205163" algn="l"/>
                <a:tab pos="3544888" algn="l"/>
                <a:tab pos="3883025" algn="l"/>
                <a:tab pos="4232275" algn="l"/>
              </a:tabLst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								….</a:t>
            </a:r>
          </a:p>
          <a:p>
            <a:pPr marL="109728" indent="0">
              <a:spcAft>
                <a:spcPts val="600"/>
              </a:spcAft>
              <a:buClr>
                <a:schemeClr val="accent1">
                  <a:lumMod val="20000"/>
                  <a:lumOff val="80000"/>
                </a:schemeClr>
              </a:buClr>
              <a:buNone/>
              <a:tabLst>
                <a:tab pos="461963" algn="l"/>
                <a:tab pos="801688" algn="l"/>
                <a:tab pos="1139825" algn="l"/>
                <a:tab pos="1489075" algn="l"/>
                <a:tab pos="1828800" algn="l"/>
                <a:tab pos="2168525" algn="l"/>
                <a:tab pos="2517775" algn="l"/>
                <a:tab pos="2855913" algn="l"/>
                <a:tab pos="3205163" algn="l"/>
                <a:tab pos="3544888" algn="l"/>
                <a:tab pos="3883025" algn="l"/>
                <a:tab pos="4232275" algn="l"/>
              </a:tabLst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  <a:buClr>
                <a:schemeClr val="accent1">
                  <a:lumMod val="20000"/>
                  <a:lumOff val="80000"/>
                </a:schemeClr>
              </a:buClr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31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5800"/>
          </a:xfrm>
        </p:spPr>
        <p:txBody>
          <a:bodyPr>
            <a:normAutofit/>
          </a:bodyPr>
          <a:lstStyle/>
          <a:p>
            <a:pPr marL="109728" indent="0">
              <a:spcBef>
                <a:spcPts val="1800"/>
              </a:spcBef>
              <a:buClr>
                <a:schemeClr val="accent6">
                  <a:lumMod val="20000"/>
                  <a:lumOff val="80000"/>
                </a:schemeClr>
              </a:buClr>
              <a:buNone/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No 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two universities will have identical corporate relations 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programs:</a:t>
            </a:r>
          </a:p>
          <a:p>
            <a:pPr lvl="1">
              <a:spcBef>
                <a:spcPts val="1800"/>
              </a:spcBef>
              <a:buClr>
                <a:schemeClr val="accent6">
                  <a:lumMod val="20000"/>
                  <a:lumOff val="80000"/>
                </a:schemeClr>
              </a:buCl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public 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or private 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status</a:t>
            </a:r>
          </a:p>
          <a:p>
            <a:pPr lvl="1">
              <a:spcBef>
                <a:spcPts val="1800"/>
              </a:spcBef>
              <a:buClr>
                <a:schemeClr val="accent6">
                  <a:lumMod val="20000"/>
                  <a:lumOff val="80000"/>
                </a:schemeClr>
              </a:buCl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size of faculty 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and student 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populations </a:t>
            </a:r>
          </a:p>
          <a:p>
            <a:pPr lvl="1">
              <a:spcBef>
                <a:spcPts val="1800"/>
              </a:spcBef>
              <a:buClr>
                <a:schemeClr val="accent6">
                  <a:lumMod val="20000"/>
                  <a:lumOff val="80000"/>
                </a:schemeClr>
              </a:buClr>
            </a:pP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pecialization: business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, engineering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medical 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schools, etc.</a:t>
            </a:r>
            <a:endParaRPr lang="en-US" sz="2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ts val="1800"/>
              </a:spcBef>
              <a:buClr>
                <a:schemeClr val="accent6">
                  <a:lumMod val="20000"/>
                  <a:lumOff val="80000"/>
                </a:schemeClr>
              </a:buCl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importance </a:t>
            </a: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 the local 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economy and business sector engagement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Essential elements can be adopted by any CR program</a:t>
            </a:r>
            <a:endParaRPr lang="en-US" sz="4000" cap="small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4" name="Picture 13" descr="NACRO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7032" y="6523845"/>
            <a:ext cx="1038997" cy="2562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rgbClr val="FFFFCC"/>
              </a:buClr>
            </a:pPr>
            <a:endParaRPr lang="en-US" sz="3200" dirty="0" smtClean="0">
              <a:solidFill>
                <a:schemeClr val="bg1"/>
              </a:solidFill>
              <a:latin typeface="Calibri" pitchFamily="34" charset="0"/>
              <a:ea typeface="Arial Unicode MS" pitchFamily="34" charset="-128"/>
              <a:cs typeface="Calibri" pitchFamily="34" charset="0"/>
            </a:endParaRPr>
          </a:p>
          <a:p>
            <a:pPr marL="624078" indent="-514350">
              <a:spcBef>
                <a:spcPts val="600"/>
              </a:spcBef>
              <a:buClr>
                <a:srgbClr val="FFFFCC"/>
              </a:buClr>
              <a:buFont typeface="+mj-lt"/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Institutional </a:t>
            </a:r>
            <a:r>
              <a:rPr lang="en-US" sz="3200" dirty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s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upport</a:t>
            </a:r>
            <a:endParaRPr lang="en-US" sz="3200" dirty="0">
              <a:solidFill>
                <a:schemeClr val="bg1"/>
              </a:solidFill>
              <a:latin typeface="Calibri" pitchFamily="34" charset="0"/>
              <a:ea typeface="Arial Unicode MS" pitchFamily="34" charset="-128"/>
              <a:cs typeface="Calibri" pitchFamily="34" charset="0"/>
            </a:endParaRPr>
          </a:p>
          <a:p>
            <a:pPr marL="624078" indent="-514350">
              <a:spcBef>
                <a:spcPts val="600"/>
              </a:spcBef>
              <a:buClr>
                <a:srgbClr val="FFFFCC"/>
              </a:buClr>
              <a:buFont typeface="+mj-lt"/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Mutual benefits</a:t>
            </a:r>
            <a:endParaRPr lang="en-US" sz="3200" dirty="0">
              <a:solidFill>
                <a:schemeClr val="bg1"/>
              </a:solidFill>
              <a:latin typeface="Calibri" pitchFamily="34" charset="0"/>
              <a:ea typeface="Arial Unicode MS" pitchFamily="34" charset="-128"/>
              <a:cs typeface="Calibri" pitchFamily="34" charset="0"/>
            </a:endParaRPr>
          </a:p>
          <a:p>
            <a:pPr marL="624078" indent="-514350">
              <a:spcBef>
                <a:spcPts val="600"/>
              </a:spcBef>
              <a:buClr>
                <a:srgbClr val="FFFFCC"/>
              </a:buClr>
              <a:buFont typeface="+mj-lt"/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One-stop shopping</a:t>
            </a:r>
            <a:endParaRPr lang="en-US" sz="3200" dirty="0">
              <a:solidFill>
                <a:schemeClr val="bg1"/>
              </a:solidFill>
              <a:latin typeface="Calibri" pitchFamily="34" charset="0"/>
              <a:ea typeface="Arial Unicode MS" pitchFamily="34" charset="-128"/>
              <a:cs typeface="Calibri" pitchFamily="34" charset="0"/>
            </a:endParaRPr>
          </a:p>
          <a:p>
            <a:pPr marL="624078" indent="-514350">
              <a:spcBef>
                <a:spcPts val="600"/>
              </a:spcBef>
              <a:buClr>
                <a:srgbClr val="FFFFCC"/>
              </a:buClr>
              <a:buFont typeface="+mj-lt"/>
              <a:buAutoNum type="arabicPeriod"/>
            </a:pPr>
            <a:r>
              <a:rPr lang="en-US" sz="3200" dirty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I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ntegrated </a:t>
            </a:r>
            <a:r>
              <a:rPr lang="en-US" sz="3200" dirty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r</a:t>
            </a: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esearch </a:t>
            </a:r>
            <a:r>
              <a:rPr lang="en-US" sz="3200" dirty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development</a:t>
            </a:r>
          </a:p>
          <a:p>
            <a:pPr marL="624078" indent="-514350">
              <a:spcBef>
                <a:spcPts val="600"/>
              </a:spcBef>
              <a:buClr>
                <a:srgbClr val="FFFFCC"/>
              </a:buClr>
              <a:buFont typeface="+mj-lt"/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ea typeface="Arial Unicode MS" pitchFamily="34" charset="-128"/>
                <a:cs typeface="Calibri" pitchFamily="34" charset="0"/>
              </a:rPr>
              <a:t>Campus coordination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4000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NACRO BC identifies 5 essential elements of successful CR programs</a:t>
            </a:r>
            <a:endParaRPr lang="en-US" sz="4000" cap="small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" name="Picture 9" descr="NACRO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7032" y="6523845"/>
            <a:ext cx="1038997" cy="2562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72" y="1722437"/>
            <a:ext cx="8229600" cy="4929551"/>
          </a:xfrm>
        </p:spPr>
        <p:txBody>
          <a:bodyPr>
            <a:normAutofit fontScale="92500" lnSpcReduction="20000"/>
          </a:bodyPr>
          <a:lstStyle/>
          <a:p>
            <a:pPr marL="109728" indent="0">
              <a:spcBef>
                <a:spcPts val="600"/>
              </a:spcBef>
              <a:spcAft>
                <a:spcPts val="1200"/>
              </a:spcAft>
              <a:buClr>
                <a:schemeClr val="bg1"/>
              </a:buClr>
              <a:buNone/>
            </a:pPr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Maximize 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the flow of </a:t>
            </a:r>
            <a:r>
              <a:rPr lang="en-US" sz="3200" u="sng" dirty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all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 corporate resources to support the university’s teaching and research </a:t>
            </a:r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missions</a:t>
            </a:r>
            <a:endParaRPr lang="en-US" sz="3200" dirty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Assigned to coordinate the relationship on campus  </a:t>
            </a:r>
          </a:p>
          <a:p>
            <a:pPr lvl="2">
              <a:spcBef>
                <a:spcPts val="600"/>
              </a:spcBef>
              <a:spcAft>
                <a:spcPts val="1200"/>
              </a:spcAft>
              <a:buClr>
                <a:schemeClr val="bg1"/>
              </a:buClr>
              <a:buFont typeface="Wingdings" pitchFamily="2" charset="2"/>
              <a:buChar char="v"/>
            </a:pPr>
            <a:r>
              <a:rPr lang="en-US" sz="26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Identify which University units will deliver the value and help them coordinate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Encourages internal sharing, coordination and collaborations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  <a:cs typeface="Calibri" pitchFamily="34" charset="0"/>
              </a:rPr>
              <a:t>Adjustment of metrics and incentives reflecting comprehensive CR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buClr>
                <a:schemeClr val="bg1"/>
              </a:buClr>
            </a:pPr>
            <a:endParaRPr lang="en-US" sz="2800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ts val="600"/>
              </a:spcBef>
              <a:spcAft>
                <a:spcPts val="1200"/>
              </a:spcAft>
              <a:buClr>
                <a:schemeClr val="bg1"/>
              </a:buClr>
            </a:pPr>
            <a:endParaRPr lang="en-US" sz="2800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109728" indent="0"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0500" y="274638"/>
            <a:ext cx="8763000" cy="1143000"/>
          </a:xfrm>
        </p:spPr>
        <p:txBody>
          <a:bodyPr>
            <a:noAutofit/>
          </a:bodyPr>
          <a:lstStyle/>
          <a:p>
            <a:pPr marL="1025525" indent="-1025525"/>
            <a:r>
              <a:rPr lang="en-US" sz="4000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#1: Institutional support underlies a successful CR program</a:t>
            </a:r>
            <a:endParaRPr lang="en-US" sz="4000" cap="small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4" name="Picture 13" descr="NACRO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7032" y="6523845"/>
            <a:ext cx="1038997" cy="256286"/>
          </a:xfrm>
          <a:prstGeom prst="rect">
            <a:avLst/>
          </a:prstGeom>
        </p:spPr>
      </p:pic>
      <p:sp>
        <p:nvSpPr>
          <p:cNvPr id="7" name="Content Placeholder 8"/>
          <p:cNvSpPr txBox="1">
            <a:spLocks/>
          </p:cNvSpPr>
          <p:nvPr/>
        </p:nvSpPr>
        <p:spPr>
          <a:xfrm>
            <a:off x="457200" y="1557528"/>
            <a:ext cx="8229600" cy="49194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Font typeface="Wingdings 3"/>
              <a:buNone/>
            </a:pPr>
            <a:endParaRPr lang="en-US" sz="2800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3704" y="1627102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Clr>
                <a:schemeClr val="accent1">
                  <a:lumMod val="20000"/>
                  <a:lumOff val="80000"/>
                </a:schemeClr>
              </a:buClr>
            </a:pPr>
            <a:r>
              <a:rPr lang="en-US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Identify and match the company’s strategic needs and the university's </a:t>
            </a: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strengths</a:t>
            </a:r>
          </a:p>
          <a:p>
            <a:pPr>
              <a:spcAft>
                <a:spcPts val="1800"/>
              </a:spcAft>
              <a:buClr>
                <a:schemeClr val="accent1">
                  <a:lumMod val="20000"/>
                  <a:lumOff val="80000"/>
                </a:schemeClr>
              </a:buCl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Bridge cultural and linguistic differences</a:t>
            </a:r>
          </a:p>
          <a:p>
            <a:pPr>
              <a:spcAft>
                <a:spcPts val="1800"/>
              </a:spcAft>
              <a:buClr>
                <a:schemeClr val="accent1">
                  <a:lumMod val="20000"/>
                  <a:lumOff val="80000"/>
                </a:schemeClr>
              </a:buCl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Provide a consistent university interface for industry</a:t>
            </a:r>
          </a:p>
          <a:p>
            <a:pPr>
              <a:spcAft>
                <a:spcPts val="1800"/>
              </a:spcAft>
              <a:buClr>
                <a:schemeClr val="accent1">
                  <a:lumMod val="20000"/>
                  <a:lumOff val="80000"/>
                </a:schemeClr>
              </a:buClr>
            </a:pPr>
            <a:r>
              <a:rPr lang="en-US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Facilitate connections to university contacts</a:t>
            </a:r>
          </a:p>
          <a:p>
            <a:pPr marL="109728" indent="0">
              <a:spcAft>
                <a:spcPts val="1800"/>
              </a:spcAft>
              <a:buClr>
                <a:schemeClr val="accent1">
                  <a:lumMod val="20000"/>
                  <a:lumOff val="80000"/>
                </a:schemeClr>
              </a:buClr>
              <a:buNone/>
            </a:pPr>
            <a:endParaRPr lang="en-US" sz="28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1800"/>
              </a:spcAft>
            </a:pPr>
            <a:endParaRPr lang="en-US" sz="2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>
              <a:spcAft>
                <a:spcPts val="1800"/>
              </a:spcAft>
            </a:pPr>
            <a:endParaRPr lang="en-US" sz="2800" dirty="0" smtClean="0"/>
          </a:p>
          <a:p>
            <a:pPr marL="109728" indent="0">
              <a:spcAft>
                <a:spcPts val="1800"/>
              </a:spcAft>
              <a:buNone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1386" y="274638"/>
            <a:ext cx="8741228" cy="1143000"/>
          </a:xfrm>
        </p:spPr>
        <p:txBody>
          <a:bodyPr>
            <a:normAutofit fontScale="90000"/>
          </a:bodyPr>
          <a:lstStyle/>
          <a:p>
            <a:r>
              <a:rPr lang="en-US" sz="4400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#2: Articulate the mutual benefits of the relationship</a:t>
            </a:r>
            <a:endParaRPr lang="en-US" cap="small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3" descr="NACRO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7032" y="6523845"/>
            <a:ext cx="1038997" cy="25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55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cap="small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Examples of mutual benefits</a:t>
            </a:r>
            <a:endParaRPr lang="en-US" cap="small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3" descr="NACRO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07032" y="6523845"/>
            <a:ext cx="1038997" cy="256286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822113"/>
              </p:ext>
            </p:extLst>
          </p:nvPr>
        </p:nvGraphicFramePr>
        <p:xfrm>
          <a:off x="613535" y="1447800"/>
          <a:ext cx="7916930" cy="4695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8465"/>
                <a:gridCol w="3958465"/>
              </a:tblGrid>
              <a:tr h="474050">
                <a:tc>
                  <a:txBody>
                    <a:bodyPr/>
                    <a:lstStyle/>
                    <a:p>
                      <a:r>
                        <a:rPr lang="en-US" smtClean="0">
                          <a:latin typeface="Calibri" pitchFamily="34" charset="0"/>
                          <a:cs typeface="Calibri" pitchFamily="34" charset="0"/>
                        </a:rPr>
                        <a:t>University</a:t>
                      </a:r>
                      <a:r>
                        <a:rPr lang="en-US" baseline="0" smtClean="0">
                          <a:latin typeface="Calibri" pitchFamily="34" charset="0"/>
                          <a:cs typeface="Calibri" pitchFamily="34" charset="0"/>
                        </a:rPr>
                        <a:t> benefits from…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Company</a:t>
                      </a:r>
                      <a:r>
                        <a:rPr lang="en-US" baseline="0" dirty="0" smtClean="0">
                          <a:latin typeface="Calibri" pitchFamily="34" charset="0"/>
                          <a:cs typeface="Calibri" pitchFamily="34" charset="0"/>
                        </a:rPr>
                        <a:t> benefits from…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81822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Jobs</a:t>
                      </a:r>
                      <a:r>
                        <a:rPr lang="en-US" baseline="0" dirty="0" smtClean="0">
                          <a:latin typeface="Calibri" pitchFamily="34" charset="0"/>
                          <a:cs typeface="Calibri" pitchFamily="34" charset="0"/>
                        </a:rPr>
                        <a:t> &amp; </a:t>
                      </a:r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internships for students; fellowships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Future</a:t>
                      </a:r>
                      <a:r>
                        <a:rPr lang="en-US" baseline="0" dirty="0" smtClean="0">
                          <a:latin typeface="Calibri" pitchFamily="34" charset="0"/>
                          <a:cs typeface="Calibri" pitchFamily="34" charset="0"/>
                        </a:rPr>
                        <a:t> employees, recruiting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81822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Executive education</a:t>
                      </a:r>
                      <a:r>
                        <a:rPr lang="en-US" baseline="0" dirty="0" smtClean="0">
                          <a:latin typeface="Calibri" pitchFamily="34" charset="0"/>
                          <a:cs typeface="Calibri" pitchFamily="34" charset="0"/>
                        </a:rPr>
                        <a:t> participants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Executive education training for employees</a:t>
                      </a:r>
                    </a:p>
                  </a:txBody>
                  <a:tcPr/>
                </a:tc>
              </a:tr>
              <a:tr h="81822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Expanded</a:t>
                      </a:r>
                      <a:r>
                        <a:rPr lang="en-US" baseline="0" dirty="0" smtClean="0">
                          <a:latin typeface="Calibri" pitchFamily="34" charset="0"/>
                          <a:cs typeface="Calibri" pitchFamily="34" charset="0"/>
                        </a:rPr>
                        <a:t> research capacity; access to real-world problems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Campus research collaborations; “R” of R&amp;D; 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7405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Licensing revenue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Patent</a:t>
                      </a:r>
                      <a:r>
                        <a:rPr lang="en-US" baseline="0" dirty="0" smtClean="0">
                          <a:latin typeface="Calibri" pitchFamily="34" charset="0"/>
                          <a:cs typeface="Calibri" pitchFamily="34" charset="0"/>
                        </a:rPr>
                        <a:t> license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47405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Equipment &amp;</a:t>
                      </a:r>
                      <a:r>
                        <a:rPr lang="en-US" baseline="0" dirty="0" smtClean="0">
                          <a:latin typeface="Calibri" pitchFamily="34" charset="0"/>
                          <a:cs typeface="Calibri" pitchFamily="34" charset="0"/>
                        </a:rPr>
                        <a:t> facility fees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Access</a:t>
                      </a:r>
                      <a:r>
                        <a:rPr lang="en-US" baseline="0" dirty="0" smtClean="0">
                          <a:latin typeface="Calibri" pitchFamily="34" charset="0"/>
                          <a:cs typeface="Calibri" pitchFamily="34" charset="0"/>
                        </a:rPr>
                        <a:t> to specialized equipment</a:t>
                      </a:r>
                      <a:endParaRPr lang="en-US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81822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Event funding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Event</a:t>
                      </a:r>
                      <a:r>
                        <a:rPr lang="en-US" baseline="0" dirty="0" smtClean="0">
                          <a:latin typeface="Calibri" pitchFamily="34" charset="0"/>
                          <a:cs typeface="Calibri" pitchFamily="34" charset="0"/>
                        </a:rPr>
                        <a:t> sponsorship, publicity and association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04800" y="6400800"/>
            <a:ext cx="67600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Essential Elements of a Productive Twenty-First </a:t>
            </a:r>
            <a:r>
              <a:rPr lang="en-US" sz="800" dirty="0" smtClean="0">
                <a:solidFill>
                  <a:schemeClr val="bg1"/>
                </a:solidFill>
              </a:rPr>
              <a:t>Century University </a:t>
            </a:r>
            <a:r>
              <a:rPr lang="en-US" sz="800" dirty="0">
                <a:solidFill>
                  <a:schemeClr val="bg1"/>
                </a:solidFill>
              </a:rPr>
              <a:t>Corporate Relations </a:t>
            </a:r>
            <a:r>
              <a:rPr lang="en-US" sz="800" dirty="0" smtClean="0">
                <a:solidFill>
                  <a:schemeClr val="bg1"/>
                </a:solidFill>
              </a:rPr>
              <a:t>Program </a:t>
            </a:r>
            <a:r>
              <a:rPr lang="en-US" sz="800" i="1" dirty="0" smtClean="0">
                <a:solidFill>
                  <a:schemeClr val="bg1"/>
                </a:solidFill>
              </a:rPr>
              <a:t>Network </a:t>
            </a:r>
            <a:r>
              <a:rPr lang="en-US" sz="800" i="1" dirty="0">
                <a:solidFill>
                  <a:schemeClr val="bg1"/>
                </a:solidFill>
              </a:rPr>
              <a:t>of Academic Corporate Relations </a:t>
            </a:r>
            <a:r>
              <a:rPr lang="en-US" sz="800" i="1" dirty="0" smtClean="0">
                <a:solidFill>
                  <a:schemeClr val="bg1"/>
                </a:solidFill>
              </a:rPr>
              <a:t>Officers, Benchmarking Committee, </a:t>
            </a:r>
            <a:r>
              <a:rPr lang="en-US" sz="800" b="1" dirty="0" smtClean="0">
                <a:solidFill>
                  <a:schemeClr val="bg1"/>
                </a:solidFill>
              </a:rPr>
              <a:t>White </a:t>
            </a:r>
            <a:r>
              <a:rPr lang="en-US" sz="800" b="1" dirty="0" err="1" smtClean="0">
                <a:solidFill>
                  <a:schemeClr val="bg1"/>
                </a:solidFill>
              </a:rPr>
              <a:t>Patper</a:t>
            </a:r>
            <a:r>
              <a:rPr lang="en-US" sz="800" b="1" dirty="0" smtClean="0">
                <a:solidFill>
                  <a:schemeClr val="bg1"/>
                </a:solidFill>
              </a:rPr>
              <a:t>, Aug 2, 2011</a:t>
            </a:r>
            <a:endParaRPr lang="en-US" sz="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99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rdue&amp;NU&amp;NACRO templat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Purdue&amp;NU&amp;NACRO template</Template>
  <TotalTime>2904</TotalTime>
  <Words>2367</Words>
  <Application>Microsoft Office PowerPoint</Application>
  <PresentationFormat>On-screen Show (4:3)</PresentationFormat>
  <Paragraphs>367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 Unicode MS</vt:lpstr>
      <vt:lpstr>Arial</vt:lpstr>
      <vt:lpstr>Calibri</vt:lpstr>
      <vt:lpstr>Cooper Black</vt:lpstr>
      <vt:lpstr>Lucida Sans Unicode</vt:lpstr>
      <vt:lpstr>Times New Roman</vt:lpstr>
      <vt:lpstr>Verdana</vt:lpstr>
      <vt:lpstr>Wingdings</vt:lpstr>
      <vt:lpstr>Wingdings 2</vt:lpstr>
      <vt:lpstr>Wingdings 3</vt:lpstr>
      <vt:lpstr>Purdue&amp;NU&amp;NACRO template</vt:lpstr>
      <vt:lpstr>Academic Corporate Relations:  Essential Elements</vt:lpstr>
      <vt:lpstr>Corporations have transitioned from donors to investors</vt:lpstr>
      <vt:lpstr>University CR programs are in transition</vt:lpstr>
      <vt:lpstr>Companies seek comprehensive relationships with universities</vt:lpstr>
      <vt:lpstr>Essential elements can be adopted by any CR program</vt:lpstr>
      <vt:lpstr>NACRO BC identifies 5 essential elements of successful CR programs</vt:lpstr>
      <vt:lpstr>#1: Institutional support underlies a successful CR program</vt:lpstr>
      <vt:lpstr>#2: Articulate the mutual benefits of the relationship</vt:lpstr>
      <vt:lpstr>Examples of mutual benefits</vt:lpstr>
      <vt:lpstr>#3: CR Programs provide one-stop shopping</vt:lpstr>
      <vt:lpstr>#4: Integrate the development of research</vt:lpstr>
      <vt:lpstr>Example of a research alliance that leads to philanthropic involvement</vt:lpstr>
      <vt:lpstr>#5: Facilitate campus coordination</vt:lpstr>
      <vt:lpstr>PowerPoint Presentation</vt:lpstr>
      <vt:lpstr>Example of comprehensive assessment</vt:lpstr>
      <vt:lpstr>Thank you NACRO Benchmarking Committee 2011!</vt:lpstr>
    </vt:vector>
  </TitlesOfParts>
  <Company>Northwestern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elements of academic corporate relations</dc:title>
  <dc:creator>oarddis</dc:creator>
  <cp:lastModifiedBy>Ellen Main</cp:lastModifiedBy>
  <cp:revision>179</cp:revision>
  <cp:lastPrinted>2011-08-01T21:00:00Z</cp:lastPrinted>
  <dcterms:created xsi:type="dcterms:W3CDTF">2012-02-24T20:40:18Z</dcterms:created>
  <dcterms:modified xsi:type="dcterms:W3CDTF">2016-04-14T16:20:31Z</dcterms:modified>
</cp:coreProperties>
</file>